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Lst>
  <p:notesMasterIdLst>
    <p:notesMasterId r:id="rId34"/>
  </p:notesMasterIdLst>
  <p:sldIdLst>
    <p:sldId id="257" r:id="rId6"/>
    <p:sldId id="284" r:id="rId7"/>
    <p:sldId id="260" r:id="rId8"/>
    <p:sldId id="268" r:id="rId9"/>
    <p:sldId id="264" r:id="rId10"/>
    <p:sldId id="261" r:id="rId11"/>
    <p:sldId id="272" r:id="rId12"/>
    <p:sldId id="285" r:id="rId13"/>
    <p:sldId id="274" r:id="rId14"/>
    <p:sldId id="286" r:id="rId15"/>
    <p:sldId id="288" r:id="rId16"/>
    <p:sldId id="287" r:id="rId17"/>
    <p:sldId id="290" r:id="rId18"/>
    <p:sldId id="283" r:id="rId19"/>
    <p:sldId id="258" r:id="rId20"/>
    <p:sldId id="265" r:id="rId21"/>
    <p:sldId id="259" r:id="rId22"/>
    <p:sldId id="269" r:id="rId23"/>
    <p:sldId id="281" r:id="rId24"/>
    <p:sldId id="291" r:id="rId25"/>
    <p:sldId id="271" r:id="rId26"/>
    <p:sldId id="275" r:id="rId27"/>
    <p:sldId id="276" r:id="rId28"/>
    <p:sldId id="277" r:id="rId29"/>
    <p:sldId id="278" r:id="rId30"/>
    <p:sldId id="279" r:id="rId31"/>
    <p:sldId id="273" r:id="rId32"/>
    <p:sldId id="26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6A0941-DD84-6718-EC50-81EA216AFF18}" v="190" dt="2025-01-06T22:03:57.097"/>
    <p1510:client id="{CA7E9E70-FFE3-C26D-553D-BC2377269563}" v="1020" dt="2025-01-07T17:32:42.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8"/>
  </p:normalViewPr>
  <p:slideViewPr>
    <p:cSldViewPr snapToGrid="0">
      <p:cViewPr varScale="1">
        <p:scale>
          <a:sx n="109" d="100"/>
          <a:sy n="109" d="100"/>
        </p:scale>
        <p:origin x="636"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F7878A-F3FB-4F74-A499-07A9CE1A62AB}" type="datetimeFigureOut">
              <a:rPr lang="en-CA" smtClean="0"/>
              <a:t>10/01/2025</a:t>
            </a:fld>
            <a:endParaRPr lang="en-C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C6B1B7-3180-46B3-BE63-48B1CB59D642}" type="slidenum">
              <a:rPr lang="en-CA" smtClean="0"/>
              <a:t>‹#›</a:t>
            </a:fld>
            <a:endParaRPr lang="en-CA"/>
          </a:p>
        </p:txBody>
      </p:sp>
    </p:spTree>
    <p:extLst>
      <p:ext uri="{BB962C8B-B14F-4D97-AF65-F5344CB8AC3E}">
        <p14:creationId xmlns:p14="http://schemas.microsoft.com/office/powerpoint/2010/main" val="2420586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1</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4096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cs typeface="Calibri"/>
              </a:rPr>
              <a:t>Andrea</a:t>
            </a:r>
          </a:p>
        </p:txBody>
      </p:sp>
      <p:sp>
        <p:nvSpPr>
          <p:cNvPr id="4" name="Slide Number Placeholder 3"/>
          <p:cNvSpPr>
            <a:spLocks noGrp="1"/>
          </p:cNvSpPr>
          <p:nvPr>
            <p:ph type="sldNum" sz="quarter" idx="5"/>
          </p:nvPr>
        </p:nvSpPr>
        <p:spPr/>
        <p:txBody>
          <a:bodyPr/>
          <a:lstStyle/>
          <a:p>
            <a:fld id="{146A3059-A69A-4620-ACA1-C27C2ABDCB99}" type="slidenum">
              <a:rPr lang="en-US"/>
              <a:t>2</a:t>
            </a:fld>
            <a:endParaRPr lang="en-US"/>
          </a:p>
        </p:txBody>
      </p:sp>
    </p:spTree>
    <p:extLst>
      <p:ext uri="{BB962C8B-B14F-4D97-AF65-F5344CB8AC3E}">
        <p14:creationId xmlns:p14="http://schemas.microsoft.com/office/powerpoint/2010/main" val="387527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3</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94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cs typeface="Calibri"/>
              </a:rPr>
              <a:t>Andrea</a:t>
            </a:r>
          </a:p>
        </p:txBody>
      </p:sp>
      <p:sp>
        <p:nvSpPr>
          <p:cNvPr id="4" name="Slide Number Placeholder 3"/>
          <p:cNvSpPr>
            <a:spLocks noGrp="1"/>
          </p:cNvSpPr>
          <p:nvPr>
            <p:ph type="sldNum" sz="quarter" idx="5"/>
          </p:nvPr>
        </p:nvSpPr>
        <p:spPr/>
        <p:txBody>
          <a:bodyPr/>
          <a:lstStyle/>
          <a:p>
            <a:fld id="{146A3059-A69A-4620-ACA1-C27C2ABDCB99}" type="slidenum">
              <a:rPr lang="en-US"/>
              <a:t>4</a:t>
            </a:fld>
            <a:endParaRPr lang="en-US"/>
          </a:p>
        </p:txBody>
      </p:sp>
    </p:spTree>
    <p:extLst>
      <p:ext uri="{BB962C8B-B14F-4D97-AF65-F5344CB8AC3E}">
        <p14:creationId xmlns:p14="http://schemas.microsoft.com/office/powerpoint/2010/main" val="1467130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5</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851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cs typeface="Calibri"/>
              </a:rPr>
              <a:t>In the Calgary Board of Education</a:t>
            </a:r>
            <a:r>
              <a:rPr lang="en-CA" baseline="0">
                <a:cs typeface="Calibri"/>
              </a:rPr>
              <a:t> we strive to personalize learning and provide developmentally appropriate programming for all Kindergarten children. This includes offering children a wide range of play-based learning opportunities for children to develop their social/emotional skills, early literacy/ numeracy skills and motor skills.</a:t>
            </a:r>
            <a:endParaRPr lang="en-CA">
              <a:cs typeface="Calibri"/>
            </a:endParaRPr>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6</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5224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65886" lvl="1" indent="0">
              <a:buFont typeface="Arial"/>
              <a:buNone/>
            </a:pPr>
            <a:r>
              <a:rPr lang="en-CA"/>
              <a:t>In their summary and recommendations of the Alliance for Childhood’s report Crisis in the Kindergarten (2009), Miller and </a:t>
            </a:r>
            <a:r>
              <a:rPr lang="en-CA" err="1"/>
              <a:t>Almon</a:t>
            </a:r>
            <a:r>
              <a:rPr lang="en-CA"/>
              <a:t> state, “Research shows that children who engage in complex forms of socio-dramatic play have greater language skills than non-players, better social skills, more empathy, more imagination, and more of the subtle capacity to know what others mean. They are less aggressive and show more self-control and higher levels of thinking” (p. 2).</a:t>
            </a:r>
          </a:p>
          <a:p>
            <a:pPr marL="465886" lvl="1" indent="0">
              <a:buFont typeface="Arial"/>
              <a:buNone/>
            </a:pPr>
            <a:endParaRPr lang="en-CA">
              <a:solidFill>
                <a:schemeClr val="accent6">
                  <a:lumMod val="75000"/>
                </a:schemeClr>
              </a:solidFill>
              <a:cs typeface="Calibri" panose="020F0502020204030204"/>
            </a:endParaRPr>
          </a:p>
          <a:p>
            <a:pPr marL="465886" lvl="1" indent="0">
              <a:buFont typeface="Arial"/>
              <a:buNone/>
            </a:pPr>
            <a:r>
              <a:rPr lang="en-CA">
                <a:solidFill>
                  <a:schemeClr val="accent6">
                    <a:lumMod val="75000"/>
                  </a:schemeClr>
                </a:solidFill>
                <a:cs typeface="Calibri" panose="020F0502020204030204"/>
              </a:rPr>
              <a:t>(Schools may choose to personalize</a:t>
            </a:r>
            <a:r>
              <a:rPr lang="en-CA" baseline="0">
                <a:solidFill>
                  <a:schemeClr val="accent6">
                    <a:lumMod val="75000"/>
                  </a:schemeClr>
                </a:solidFill>
                <a:cs typeface="Calibri" panose="020F0502020204030204"/>
              </a:rPr>
              <a:t> with photos)</a:t>
            </a:r>
            <a:endParaRPr lang="en-CA">
              <a:solidFill>
                <a:schemeClr val="accent6">
                  <a:lumMod val="75000"/>
                </a:schemeClr>
              </a:solidFill>
              <a:cs typeface="Calibri" panose="020F0502020204030204"/>
            </a:endParaRPr>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7</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4178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cs typeface="Calibri"/>
              </a:rPr>
              <a:t>Diane</a:t>
            </a:r>
          </a:p>
        </p:txBody>
      </p:sp>
      <p:sp>
        <p:nvSpPr>
          <p:cNvPr id="4" name="Slide Number Placeholder 3"/>
          <p:cNvSpPr>
            <a:spLocks noGrp="1"/>
          </p:cNvSpPr>
          <p:nvPr>
            <p:ph type="sldNum" sz="quarter" idx="5"/>
          </p:nvPr>
        </p:nvSpPr>
        <p:spPr/>
        <p:txBody>
          <a:bodyPr/>
          <a:lstStyle/>
          <a:p>
            <a:fld id="{146A3059-A69A-4620-ACA1-C27C2ABDCB99}" type="slidenum">
              <a:rPr lang="en-US"/>
              <a:t>8</a:t>
            </a:fld>
            <a:endParaRPr lang="en-US"/>
          </a:p>
        </p:txBody>
      </p:sp>
    </p:spTree>
    <p:extLst>
      <p:ext uri="{BB962C8B-B14F-4D97-AF65-F5344CB8AC3E}">
        <p14:creationId xmlns:p14="http://schemas.microsoft.com/office/powerpoint/2010/main" val="3682101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cs typeface="Calibri"/>
              </a:rPr>
              <a:t>Diane</a:t>
            </a:r>
          </a:p>
        </p:txBody>
      </p:sp>
      <p:sp>
        <p:nvSpPr>
          <p:cNvPr id="4" name="Slide Number Placeholder 3"/>
          <p:cNvSpPr>
            <a:spLocks noGrp="1"/>
          </p:cNvSpPr>
          <p:nvPr>
            <p:ph type="sldNum" sz="quarter" idx="5"/>
          </p:nvPr>
        </p:nvSpPr>
        <p:spPr/>
        <p:txBody>
          <a:bodyPr/>
          <a:lstStyle/>
          <a:p>
            <a:fld id="{146A3059-A69A-4620-ACA1-C27C2ABDCB99}" type="slidenum">
              <a:rPr lang="en-US"/>
              <a:t>9</a:t>
            </a:fld>
            <a:endParaRPr lang="en-US"/>
          </a:p>
        </p:txBody>
      </p:sp>
    </p:spTree>
    <p:extLst>
      <p:ext uri="{BB962C8B-B14F-4D97-AF65-F5344CB8AC3E}">
        <p14:creationId xmlns:p14="http://schemas.microsoft.com/office/powerpoint/2010/main" val="38159698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cs typeface="Calibri"/>
              </a:rPr>
              <a:t>Diane</a:t>
            </a:r>
          </a:p>
        </p:txBody>
      </p:sp>
      <p:sp>
        <p:nvSpPr>
          <p:cNvPr id="4" name="Slide Number Placeholder 3"/>
          <p:cNvSpPr>
            <a:spLocks noGrp="1"/>
          </p:cNvSpPr>
          <p:nvPr>
            <p:ph type="sldNum" sz="quarter" idx="5"/>
          </p:nvPr>
        </p:nvSpPr>
        <p:spPr/>
        <p:txBody>
          <a:bodyPr/>
          <a:lstStyle/>
          <a:p>
            <a:fld id="{146A3059-A69A-4620-ACA1-C27C2ABDCB99}" type="slidenum">
              <a:rPr lang="en-US"/>
              <a:t>10</a:t>
            </a:fld>
            <a:endParaRPr lang="en-US"/>
          </a:p>
        </p:txBody>
      </p:sp>
    </p:spTree>
    <p:extLst>
      <p:ext uri="{BB962C8B-B14F-4D97-AF65-F5344CB8AC3E}">
        <p14:creationId xmlns:p14="http://schemas.microsoft.com/office/powerpoint/2010/main" val="33871444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err="1">
                <a:cs typeface="Calibri"/>
              </a:rPr>
              <a:t>Liisha</a:t>
            </a:r>
          </a:p>
        </p:txBody>
      </p:sp>
      <p:sp>
        <p:nvSpPr>
          <p:cNvPr id="4" name="Slide Number Placeholder 3"/>
          <p:cNvSpPr>
            <a:spLocks noGrp="1"/>
          </p:cNvSpPr>
          <p:nvPr>
            <p:ph type="sldNum" sz="quarter" idx="5"/>
          </p:nvPr>
        </p:nvSpPr>
        <p:spPr/>
        <p:txBody>
          <a:bodyPr/>
          <a:lstStyle/>
          <a:p>
            <a:fld id="{146A3059-A69A-4620-ACA1-C27C2ABDCB99}" type="slidenum">
              <a:rPr lang="en-US"/>
              <a:t>11</a:t>
            </a:fld>
            <a:endParaRPr lang="en-US"/>
          </a:p>
        </p:txBody>
      </p:sp>
    </p:spTree>
    <p:extLst>
      <p:ext uri="{BB962C8B-B14F-4D97-AF65-F5344CB8AC3E}">
        <p14:creationId xmlns:p14="http://schemas.microsoft.com/office/powerpoint/2010/main" val="40334415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cs typeface="Calibri"/>
              </a:rPr>
              <a:t>Diane</a:t>
            </a:r>
          </a:p>
        </p:txBody>
      </p:sp>
      <p:sp>
        <p:nvSpPr>
          <p:cNvPr id="4" name="Slide Number Placeholder 3"/>
          <p:cNvSpPr>
            <a:spLocks noGrp="1"/>
          </p:cNvSpPr>
          <p:nvPr>
            <p:ph type="sldNum" sz="quarter" idx="5"/>
          </p:nvPr>
        </p:nvSpPr>
        <p:spPr/>
        <p:txBody>
          <a:bodyPr/>
          <a:lstStyle/>
          <a:p>
            <a:fld id="{146A3059-A69A-4620-ACA1-C27C2ABDCB99}" type="slidenum">
              <a:rPr lang="en-US"/>
              <a:t>12</a:t>
            </a:fld>
            <a:endParaRPr lang="en-US"/>
          </a:p>
        </p:txBody>
      </p:sp>
    </p:spTree>
    <p:extLst>
      <p:ext uri="{BB962C8B-B14F-4D97-AF65-F5344CB8AC3E}">
        <p14:creationId xmlns:p14="http://schemas.microsoft.com/office/powerpoint/2010/main" val="2782091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cs typeface="Calibri"/>
              </a:rPr>
              <a:t>Diane</a:t>
            </a:r>
          </a:p>
        </p:txBody>
      </p:sp>
      <p:sp>
        <p:nvSpPr>
          <p:cNvPr id="4" name="Slide Number Placeholder 3"/>
          <p:cNvSpPr>
            <a:spLocks noGrp="1"/>
          </p:cNvSpPr>
          <p:nvPr>
            <p:ph type="sldNum" sz="quarter" idx="5"/>
          </p:nvPr>
        </p:nvSpPr>
        <p:spPr/>
        <p:txBody>
          <a:bodyPr/>
          <a:lstStyle/>
          <a:p>
            <a:fld id="{146A3059-A69A-4620-ACA1-C27C2ABDCB99}" type="slidenum">
              <a:rPr lang="en-US"/>
              <a:t>13</a:t>
            </a:fld>
            <a:endParaRPr lang="en-US"/>
          </a:p>
        </p:txBody>
      </p:sp>
    </p:spTree>
    <p:extLst>
      <p:ext uri="{BB962C8B-B14F-4D97-AF65-F5344CB8AC3E}">
        <p14:creationId xmlns:p14="http://schemas.microsoft.com/office/powerpoint/2010/main" val="18434148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C3E3C1-5731-C730-36D6-7DCA94BC6F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DBE338-09EB-4E19-B747-621029F086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CDFCD-E420-80AA-DDAA-A591A4672414}"/>
              </a:ext>
            </a:extLst>
          </p:cNvPr>
          <p:cNvSpPr>
            <a:spLocks noGrp="1"/>
          </p:cNvSpPr>
          <p:nvPr>
            <p:ph type="body" idx="1"/>
          </p:nvPr>
        </p:nvSpPr>
        <p:spPr/>
        <p:txBody>
          <a:bodyPr/>
          <a:lstStyle/>
          <a:p>
            <a:r>
              <a:rPr lang="en-CA">
                <a:solidFill>
                  <a:srgbClr val="000000"/>
                </a:solidFill>
                <a:latin typeface="Arial" panose="020B0604020202020204" pitchFamily="34" charset="0"/>
              </a:rPr>
              <a:t>The Calgary Board of Education (CBE) provides enhanced classroom supports to kindergarten children. </a:t>
            </a:r>
            <a:endParaRPr lang="en-CA">
              <a:cs typeface="Calibri"/>
            </a:endParaRPr>
          </a:p>
          <a:p>
            <a:r>
              <a:rPr lang="en-CA">
                <a:cs typeface="Calibri"/>
              </a:rPr>
              <a:t>(Schools can personalize with photos)</a:t>
            </a:r>
          </a:p>
          <a:p>
            <a:endParaRPr lang="en-CA">
              <a:cs typeface="Calibri"/>
            </a:endParaRPr>
          </a:p>
        </p:txBody>
      </p:sp>
      <p:sp>
        <p:nvSpPr>
          <p:cNvPr id="4" name="Slide Number Placeholder 3">
            <a:extLst>
              <a:ext uri="{FF2B5EF4-FFF2-40B4-BE49-F238E27FC236}">
                <a16:creationId xmlns:a16="http://schemas.microsoft.com/office/drawing/2014/main" id="{6246BC04-9A50-84FB-B546-778A4D6616E3}"/>
              </a:ext>
            </a:extLst>
          </p:cNvPr>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14</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74993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t>Tips</a:t>
            </a:r>
            <a:r>
              <a:rPr lang="en-CA" baseline="0"/>
              <a:t> for parents!</a:t>
            </a:r>
            <a:endParaRPr lang="en-CA"/>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15</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1968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65455" lvl="1"/>
            <a:r>
              <a:rPr lang="en-CA">
                <a:cs typeface="Calibri" panose="020F0502020204030204"/>
              </a:rPr>
              <a:t>Speaking and reading in your first language provides a solid foundation for English language acquisition.</a:t>
            </a:r>
            <a:endParaRPr lang="en-US">
              <a:cs typeface="Calibri" panose="020F0502020204030204"/>
            </a:endParaRPr>
          </a:p>
          <a:p>
            <a:pPr marL="465455" lvl="1"/>
            <a:endParaRPr lang="en-CA">
              <a:cs typeface="Calibri" panose="020F0502020204030204"/>
            </a:endParaRPr>
          </a:p>
          <a:p>
            <a:pPr marL="465455" lvl="1"/>
            <a:r>
              <a:rPr lang="en-CA">
                <a:cs typeface="Calibri" panose="020F0502020204030204"/>
              </a:rPr>
              <a:t>Tips for parents!</a:t>
            </a:r>
            <a:endParaRPr lang="en-US">
              <a:cs typeface="Calibri"/>
            </a:endParaRPr>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16</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98037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65886" lvl="1" indent="0">
              <a:buFont typeface="Arial"/>
              <a:buNone/>
            </a:pPr>
            <a:r>
              <a:rPr lang="en-CA">
                <a:cs typeface="Calibri" panose="020F0502020204030204"/>
              </a:rPr>
              <a:t>Tips for parents!</a:t>
            </a:r>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17</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1417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cs typeface="Calibri"/>
            </a:endParaRPr>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18</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24651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t>Schools can personalize with dates and times specific to the school site,</a:t>
            </a:r>
            <a:r>
              <a:rPr lang="en-CA" baseline="0"/>
              <a:t> </a:t>
            </a:r>
            <a:r>
              <a:rPr lang="en-CA" baseline="0" err="1"/>
              <a:t>ie</a:t>
            </a:r>
            <a:r>
              <a:rPr lang="en-CA" baseline="0"/>
              <a:t>. Staggered entry dates, start/end times etc.</a:t>
            </a:r>
            <a:endParaRPr lang="en-CA"/>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19</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07416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cs typeface="Calibri"/>
              </a:rPr>
              <a:t>Diane</a:t>
            </a:r>
          </a:p>
        </p:txBody>
      </p:sp>
      <p:sp>
        <p:nvSpPr>
          <p:cNvPr id="4" name="Slide Number Placeholder 3"/>
          <p:cNvSpPr>
            <a:spLocks noGrp="1"/>
          </p:cNvSpPr>
          <p:nvPr>
            <p:ph type="sldNum" sz="quarter" idx="5"/>
          </p:nvPr>
        </p:nvSpPr>
        <p:spPr/>
        <p:txBody>
          <a:bodyPr/>
          <a:lstStyle/>
          <a:p>
            <a:fld id="{146A3059-A69A-4620-ACA1-C27C2ABDCB99}" type="slidenum">
              <a:rPr lang="en-US"/>
              <a:t>20</a:t>
            </a:fld>
            <a:endParaRPr lang="en-US"/>
          </a:p>
        </p:txBody>
      </p:sp>
    </p:spTree>
    <p:extLst>
      <p:ext uri="{BB962C8B-B14F-4D97-AF65-F5344CB8AC3E}">
        <p14:creationId xmlns:p14="http://schemas.microsoft.com/office/powerpoint/2010/main" val="17588858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cs typeface="Calibri"/>
              </a:rPr>
              <a:t>Schools can personalize with site specific bussing</a:t>
            </a:r>
            <a:r>
              <a:rPr lang="en-CA" baseline="0">
                <a:cs typeface="Calibri"/>
              </a:rPr>
              <a:t> information.</a:t>
            </a:r>
            <a:endParaRPr lang="en-CA">
              <a:cs typeface="Calibri"/>
            </a:endParaRPr>
          </a:p>
          <a:p>
            <a:endParaRPr lang="en-CA">
              <a:cs typeface="Calibri"/>
            </a:endParaRPr>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21</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47671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t>Please note, the speaker icon in top</a:t>
            </a:r>
            <a:r>
              <a:rPr lang="en-CA" baseline="0"/>
              <a:t> right corner provides audio directions on how to access the information.</a:t>
            </a:r>
            <a:endParaRPr lang="en-CA"/>
          </a:p>
        </p:txBody>
      </p:sp>
      <p:sp>
        <p:nvSpPr>
          <p:cNvPr id="4" name="Slide Number Placeholder 3"/>
          <p:cNvSpPr>
            <a:spLocks noGrp="1"/>
          </p:cNvSpPr>
          <p:nvPr>
            <p:ph type="sldNum" sz="quarter" idx="10"/>
          </p:nvPr>
        </p:nvSpPr>
        <p:spPr/>
        <p:txBody>
          <a:bodyPr/>
          <a:lstStyle/>
          <a:p>
            <a:fld id="{89C6B1B7-3180-46B3-BE63-48B1CB59D642}" type="slidenum">
              <a:rPr lang="en-CA" smtClean="0"/>
              <a:t>22</a:t>
            </a:fld>
            <a:endParaRPr lang="en-CA"/>
          </a:p>
        </p:txBody>
      </p:sp>
    </p:spTree>
    <p:extLst>
      <p:ext uri="{BB962C8B-B14F-4D97-AF65-F5344CB8AC3E}">
        <p14:creationId xmlns:p14="http://schemas.microsoft.com/office/powerpoint/2010/main" val="13230559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a:t>Please note, the speaker icon in top</a:t>
            </a:r>
            <a:r>
              <a:rPr lang="en-CA" baseline="0"/>
              <a:t> right corner provides audio directions on how to access the information.</a:t>
            </a:r>
            <a:endParaRPr lang="en-CA"/>
          </a:p>
          <a:p>
            <a:endParaRPr lang="en-CA"/>
          </a:p>
        </p:txBody>
      </p:sp>
      <p:sp>
        <p:nvSpPr>
          <p:cNvPr id="4" name="Slide Number Placeholder 3"/>
          <p:cNvSpPr>
            <a:spLocks noGrp="1"/>
          </p:cNvSpPr>
          <p:nvPr>
            <p:ph type="sldNum" sz="quarter" idx="10"/>
          </p:nvPr>
        </p:nvSpPr>
        <p:spPr/>
        <p:txBody>
          <a:bodyPr/>
          <a:lstStyle/>
          <a:p>
            <a:fld id="{89C6B1B7-3180-46B3-BE63-48B1CB59D642}" type="slidenum">
              <a:rPr lang="en-CA" smtClean="0"/>
              <a:t>23</a:t>
            </a:fld>
            <a:endParaRPr lang="en-CA"/>
          </a:p>
        </p:txBody>
      </p:sp>
    </p:spTree>
    <p:extLst>
      <p:ext uri="{BB962C8B-B14F-4D97-AF65-F5344CB8AC3E}">
        <p14:creationId xmlns:p14="http://schemas.microsoft.com/office/powerpoint/2010/main" val="16874397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a:t>Please note, the speaker icon in top</a:t>
            </a:r>
            <a:r>
              <a:rPr lang="en-CA" baseline="0"/>
              <a:t> right corner provides audio directions on how to access the information.</a:t>
            </a:r>
            <a:endParaRPr lang="en-CA"/>
          </a:p>
          <a:p>
            <a:endParaRPr lang="en-CA"/>
          </a:p>
        </p:txBody>
      </p:sp>
      <p:sp>
        <p:nvSpPr>
          <p:cNvPr id="4" name="Slide Number Placeholder 3"/>
          <p:cNvSpPr>
            <a:spLocks noGrp="1"/>
          </p:cNvSpPr>
          <p:nvPr>
            <p:ph type="sldNum" sz="quarter" idx="10"/>
          </p:nvPr>
        </p:nvSpPr>
        <p:spPr/>
        <p:txBody>
          <a:bodyPr/>
          <a:lstStyle/>
          <a:p>
            <a:fld id="{89C6B1B7-3180-46B3-BE63-48B1CB59D642}" type="slidenum">
              <a:rPr lang="en-CA" smtClean="0"/>
              <a:t>24</a:t>
            </a:fld>
            <a:endParaRPr lang="en-CA"/>
          </a:p>
        </p:txBody>
      </p:sp>
    </p:spTree>
    <p:extLst>
      <p:ext uri="{BB962C8B-B14F-4D97-AF65-F5344CB8AC3E}">
        <p14:creationId xmlns:p14="http://schemas.microsoft.com/office/powerpoint/2010/main" val="22538444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a:t>Please note, the speaker icon in top</a:t>
            </a:r>
            <a:r>
              <a:rPr lang="en-CA" baseline="0"/>
              <a:t> right corner provides audio directions on how to access the information.</a:t>
            </a:r>
            <a:endParaRPr lang="en-CA"/>
          </a:p>
          <a:p>
            <a:endParaRPr lang="en-CA"/>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44460E6-F922-45CC-B478-6CAB591F0388}"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99485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a:t>Please note, the speaker icon in top</a:t>
            </a:r>
            <a:r>
              <a:rPr lang="en-CA" baseline="0"/>
              <a:t> right corner provides audio directions on how to access the information.</a:t>
            </a:r>
            <a:endParaRPr lang="en-CA"/>
          </a:p>
          <a:p>
            <a:endParaRPr lang="en-CA"/>
          </a:p>
        </p:txBody>
      </p:sp>
      <p:sp>
        <p:nvSpPr>
          <p:cNvPr id="4" name="Slide Number Placeholder 3"/>
          <p:cNvSpPr>
            <a:spLocks noGrp="1"/>
          </p:cNvSpPr>
          <p:nvPr>
            <p:ph type="sldNum" sz="quarter" idx="10"/>
          </p:nvPr>
        </p:nvSpPr>
        <p:spPr/>
        <p:txBody>
          <a:bodyPr/>
          <a:lstStyle/>
          <a:p>
            <a:fld id="{89C6B1B7-3180-46B3-BE63-48B1CB59D642}" type="slidenum">
              <a:rPr lang="en-CA" smtClean="0"/>
              <a:t>26</a:t>
            </a:fld>
            <a:endParaRPr lang="en-CA"/>
          </a:p>
        </p:txBody>
      </p:sp>
    </p:spTree>
    <p:extLst>
      <p:ext uri="{BB962C8B-B14F-4D97-AF65-F5344CB8AC3E}">
        <p14:creationId xmlns:p14="http://schemas.microsoft.com/office/powerpoint/2010/main" val="15659950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cs typeface="Calibri"/>
              </a:rPr>
              <a:t>The Calgary Public Library offers a</a:t>
            </a:r>
            <a:r>
              <a:rPr lang="en-CA" baseline="0">
                <a:cs typeface="Calibri"/>
              </a:rPr>
              <a:t> special library card to all children in kindergarten. All public library cards and programs are FREE….encourage families to check out the Kindergarten Book Bag program and summer activities!</a:t>
            </a:r>
          </a:p>
          <a:p>
            <a:endParaRPr lang="en-CA">
              <a:cs typeface="Calibri"/>
            </a:endParaRPr>
          </a:p>
          <a:p>
            <a:endParaRPr lang="en-CA">
              <a:cs typeface="Calibri"/>
            </a:endParaRPr>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27</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69160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t>Additional resources you may wish to share:</a:t>
            </a:r>
          </a:p>
          <a:p>
            <a:endParaRPr lang="en-CA"/>
          </a:p>
          <a:p>
            <a:r>
              <a:rPr lang="en-CA"/>
              <a:t>The Calgary</a:t>
            </a:r>
            <a:r>
              <a:rPr lang="en-CA" baseline="0"/>
              <a:t> Public Library- Top Tips for Kindergarten Readiness: https://calgarylibrary.ca/library-news/kitchen-table-classroom-kindergarten-readiness/</a:t>
            </a:r>
          </a:p>
          <a:p>
            <a:r>
              <a:rPr lang="en-CA" baseline="0"/>
              <a:t>The Calgary Public Library- Kindergarten Booklist: https://calgary.bibliocommons.com/list/share/393767397_calgarylibrary_kids/1859193931_books_to_get_ready_for_kindergarten?_ga=2.167944481.1601611572.1619640025-939542020.1599601380</a:t>
            </a:r>
          </a:p>
          <a:p>
            <a:r>
              <a:rPr lang="en-CA" baseline="0"/>
              <a:t>I’m Ready for Screens- Parent Resource: https://banff.ca/DocumentCenter/View/11018/ImReadyForScreens_English</a:t>
            </a:r>
          </a:p>
          <a:p>
            <a:endParaRPr lang="en-CA"/>
          </a:p>
        </p:txBody>
      </p:sp>
      <p:sp>
        <p:nvSpPr>
          <p:cNvPr id="4" name="Slide Number Placeholder 3"/>
          <p:cNvSpPr>
            <a:spLocks noGrp="1"/>
          </p:cNvSpPr>
          <p:nvPr>
            <p:ph type="sldNum" sz="quarter" idx="10"/>
          </p:nvPr>
        </p:nvSpPr>
        <p:spPr/>
        <p:txBody>
          <a:bodyPr/>
          <a:lstStyle/>
          <a:p>
            <a:pPr marL="0" marR="0" lvl="0" indent="0" algn="r" defTabSz="465887" rtl="0" eaLnBrk="1" fontAlgn="auto" latinLnBrk="0" hangingPunct="1">
              <a:lnSpc>
                <a:spcPct val="100000"/>
              </a:lnSpc>
              <a:spcBef>
                <a:spcPts val="0"/>
              </a:spcBef>
              <a:spcAft>
                <a:spcPts val="0"/>
              </a:spcAft>
              <a:buClrTx/>
              <a:buSzTx/>
              <a:buFontTx/>
              <a:buNone/>
              <a:tabLst/>
              <a:defRPr/>
            </a:pPr>
            <a:fld id="{205914CA-0D30-4323-A3BC-6C0B4E4092B5}" type="slidenum">
              <a:rPr kumimoji="0" lang="en-CA"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65887" rtl="0" eaLnBrk="1" fontAlgn="auto" latinLnBrk="0" hangingPunct="1">
                <a:lnSpc>
                  <a:spcPct val="100000"/>
                </a:lnSpc>
                <a:spcBef>
                  <a:spcPts val="0"/>
                </a:spcBef>
                <a:spcAft>
                  <a:spcPts val="0"/>
                </a:spcAft>
                <a:buClrTx/>
                <a:buSzTx/>
                <a:buFontTx/>
                <a:buNone/>
                <a:tabLst/>
                <a:defRPr/>
              </a:pPr>
              <a:t>28</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7198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4E0A76A6-910E-45F3-AE42-548217D7F91B}" type="datetime1">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1/10/2025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t>Internal Information</a:t>
            </a: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F7DC78B-CEBB-4342-A7F3-6846B65F07B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641654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A66FFB82-6AF0-4EA9-9350-EE34C01879A4}" type="datetime1">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1/10/2025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t>Internal Information</a:t>
            </a: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F7DC78B-CEBB-4342-A7F3-6846B65F07B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164267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a:t>Click to edit Master title style</a:t>
            </a:r>
            <a:endParaRPr lang="en-US"/>
          </a:p>
        </p:txBody>
      </p:sp>
      <p:sp>
        <p:nvSpPr>
          <p:cNvPr id="3" name="Content Placeholder 2"/>
          <p:cNvSpPr>
            <a:spLocks noGrp="1"/>
          </p:cNvSpPr>
          <p:nvPr>
            <p:ph idx="1"/>
          </p:nvPr>
        </p:nvSpPr>
        <p:spPr/>
        <p:txBody>
          <a:bodyPr/>
          <a:lstStyle/>
          <a:p>
            <a:pPr lvl="0"/>
            <a:r>
              <a:rPr lang="en-CA"/>
              <a:t>Click to edit Master text styles</a:t>
            </a:r>
          </a:p>
          <a:p>
            <a:pPr lvl="1"/>
            <a:r>
              <a:rPr lang="en-CA"/>
              <a:t>Second level</a:t>
            </a:r>
          </a:p>
          <a:p>
            <a:pPr lvl="2"/>
            <a:r>
              <a:rPr lang="en-CA"/>
              <a:t>Third level</a:t>
            </a:r>
          </a:p>
          <a:p>
            <a:pPr lvl="3"/>
            <a:r>
              <a:rPr lang="en-CA"/>
              <a:t>Fourth level</a:t>
            </a:r>
          </a:p>
          <a:p>
            <a:pPr lvl="4"/>
            <a:r>
              <a:rPr lang="en-CA"/>
              <a:t>Fifth level</a:t>
            </a:r>
            <a:endParaRPr lang="en-US"/>
          </a:p>
        </p:txBody>
      </p:sp>
      <p:sp>
        <p:nvSpPr>
          <p:cNvPr id="4" name="Date Placeholder 3"/>
          <p:cNvSpPr>
            <a:spLocks noGrp="1"/>
          </p:cNvSpPr>
          <p:nvPr>
            <p:ph type="dt" sz="half" idx="10"/>
          </p:nvPr>
        </p:nvSpPr>
        <p:spPr/>
        <p:txBody>
          <a:bodyPr/>
          <a:lstStyle/>
          <a:p>
            <a:pPr defTabSz="457200"/>
            <a:fld id="{3F3FC21A-9957-5444-84D2-A8BE3042BAB4}" type="datetimeFigureOut">
              <a:rPr lang="en-US" smtClean="0">
                <a:solidFill>
                  <a:prstClr val="black">
                    <a:tint val="75000"/>
                  </a:prstClr>
                </a:solidFill>
              </a:rPr>
              <a:pPr defTabSz="457200"/>
              <a:t>1/10/2025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25A25D95-560C-AD46-8245-B47BA758FDC1}"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16093332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458299-138B-4564-9048-CBCB6A0B274E}" type="datetime1">
              <a:rPr lang="en-US" smtClean="0"/>
              <a:t>1/10/2025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Internal Information</a:t>
            </a: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7DC78B-CEBB-4342-A7F3-6846B65F07B9}" type="slidenum">
              <a:rPr lang="en-US" smtClean="0"/>
              <a:t>‹#›</a:t>
            </a:fld>
            <a:endParaRPr lang="en-US"/>
          </a:p>
        </p:txBody>
      </p:sp>
    </p:spTree>
    <p:extLst>
      <p:ext uri="{BB962C8B-B14F-4D97-AF65-F5344CB8AC3E}">
        <p14:creationId xmlns:p14="http://schemas.microsoft.com/office/powerpoint/2010/main" val="3382658545"/>
      </p:ext>
    </p:extLst>
  </p:cSld>
  <p:clrMap bg1="lt1" tx1="dk1" bg2="lt2" tx2="dk2" accent1="accent1" accent2="accent2" accent3="accent3" accent4="accent4" accent5="accent5" accent6="accent6" hlink="hlink" folHlink="folHlink"/>
  <p:sldLayoutIdLst>
    <p:sldLayoutId id="2147483661" r:id="rId1"/>
    <p:sldLayoutId id="2147483662" r:id="rId2"/>
  </p:sldLayoutIdLst>
  <p:hf sldNum="0" hd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CA"/>
              <a:t>Click to edit Master title style</a:t>
            </a:r>
            <a:endParaRPr lang="en-US"/>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CA"/>
              <a:t>Click to edit Master text styles</a:t>
            </a:r>
          </a:p>
          <a:p>
            <a:pPr lvl="1"/>
            <a:r>
              <a:rPr lang="en-CA"/>
              <a:t>Second level</a:t>
            </a:r>
          </a:p>
          <a:p>
            <a:pPr lvl="2"/>
            <a:r>
              <a:rPr lang="en-CA"/>
              <a:t>Third level</a:t>
            </a:r>
          </a:p>
          <a:p>
            <a:pPr lvl="3"/>
            <a:r>
              <a:rPr lang="en-CA"/>
              <a:t>Fourth level</a:t>
            </a:r>
          </a:p>
          <a:p>
            <a:pPr lvl="4"/>
            <a:r>
              <a:rPr lang="en-CA"/>
              <a:t>Fifth level</a:t>
            </a:r>
            <a:endParaRPr 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3FC21A-9957-5444-84D2-A8BE3042BAB4}" type="datetimeFigureOut">
              <a:rPr lang="en-US" smtClean="0"/>
              <a:t>1/10/2025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A25D95-560C-AD46-8245-B47BA758FDC1}" type="slidenum">
              <a:rPr lang="en-US" smtClean="0"/>
              <a:t>‹#›</a:t>
            </a:fld>
            <a:endParaRPr lang="en-US"/>
          </a:p>
        </p:txBody>
      </p:sp>
    </p:spTree>
    <p:extLst>
      <p:ext uri="{BB962C8B-B14F-4D97-AF65-F5344CB8AC3E}">
        <p14:creationId xmlns:p14="http://schemas.microsoft.com/office/powerpoint/2010/main" val="330378158"/>
      </p:ext>
    </p:extLst>
  </p:cSld>
  <p:clrMap bg1="lt1" tx1="dk1" bg2="lt2" tx2="dk2" accent1="accent1" accent2="accent2" accent3="accent3" accent4="accent4" accent5="accent5" accent6="accent6" hlink="hlink" folHlink="folHlink"/>
  <p:sldLayoutIdLst>
    <p:sldLayoutId id="2147483664" r:id="rId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eg"/><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8.jpeg"/><Relationship Id="rId7"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7.jpeg"/><Relationship Id="rId7"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5.jpeg"/><Relationship Id="rId7"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jpeg"/><Relationship Id="rId9" Type="http://schemas.microsoft.com/office/2007/relationships/hdphoto" Target="../media/hdphoto1.wdp"/></Relationships>
</file>

<file path=ppt/slides/_rels/slide8.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3.jpeg"/><Relationship Id="rId7"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9.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8.jpeg"/><Relationship Id="rId7"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jpeg"/><Relationship Id="rId10" Type="http://schemas.microsoft.com/office/2007/relationships/hdphoto" Target="../media/hdphoto1.wdp"/><Relationship Id="rId4" Type="http://schemas.openxmlformats.org/officeDocument/2006/relationships/image" Target="../media/image27.jpeg"/><Relationship Id="rId9"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2.jpeg"/><Relationship Id="rId7"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4.jpeg"/><Relationship Id="rId11" Type="http://schemas.microsoft.com/office/2007/relationships/hdphoto" Target="../media/hdphoto1.wdp"/><Relationship Id="rId5" Type="http://schemas.openxmlformats.org/officeDocument/2006/relationships/image" Target="../media/image33.jpeg"/><Relationship Id="rId10" Type="http://schemas.openxmlformats.org/officeDocument/2006/relationships/image" Target="../media/image3.png"/><Relationship Id="rId4" Type="http://schemas.openxmlformats.org/officeDocument/2006/relationships/image" Target="../media/image8.jpeg"/><Relationship Id="rId9" Type="http://schemas.openxmlformats.org/officeDocument/2006/relationships/image" Target="../media/image37.png"/></Relationships>
</file>

<file path=ppt/slides/_rels/slide11.xml.rels><?xml version="1.0" encoding="UTF-8" standalone="yes"?>
<Relationships xmlns="http://schemas.openxmlformats.org/package/2006/relationships"><Relationship Id="rId3" Type="http://schemas.openxmlformats.org/officeDocument/2006/relationships/image" Target="../media/image38.jpeg"/><Relationship Id="rId7" Type="http://schemas.openxmlformats.org/officeDocument/2006/relationships/image" Target="../media/image42.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png"/></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8.jpeg"/><Relationship Id="rId7" Type="http://schemas.openxmlformats.org/officeDocument/2006/relationships/image" Target="../media/image46.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5.jpeg"/><Relationship Id="rId5" Type="http://schemas.openxmlformats.org/officeDocument/2006/relationships/image" Target="../media/image44.png"/><Relationship Id="rId4" Type="http://schemas.openxmlformats.org/officeDocument/2006/relationships/image" Target="../media/image43.png"/><Relationship Id="rId9" Type="http://schemas.microsoft.com/office/2007/relationships/hdphoto" Target="../media/hdphoto1.wdp"/></Relationships>
</file>

<file path=ppt/slides/_rels/slide13.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23.jpeg"/><Relationship Id="rId7" Type="http://schemas.openxmlformats.org/officeDocument/2006/relationships/image" Target="../media/image49.png"/><Relationship Id="rId12" Type="http://schemas.microsoft.com/office/2007/relationships/hdphoto" Target="../media/hdphoto1.wdp"/><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8.png"/><Relationship Id="rId11" Type="http://schemas.openxmlformats.org/officeDocument/2006/relationships/image" Target="../media/image3.png"/><Relationship Id="rId5" Type="http://schemas.openxmlformats.org/officeDocument/2006/relationships/image" Target="../media/image47.png"/><Relationship Id="rId10" Type="http://schemas.openxmlformats.org/officeDocument/2006/relationships/image" Target="../media/image52.png"/><Relationship Id="rId4" Type="http://schemas.openxmlformats.org/officeDocument/2006/relationships/image" Target="../media/image25.jpeg"/><Relationship Id="rId9" Type="http://schemas.openxmlformats.org/officeDocument/2006/relationships/image" Target="../media/image51.pn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image" Target="../media/image57.jpeg"/><Relationship Id="rId13" Type="http://schemas.microsoft.com/office/2007/relationships/hdphoto" Target="../media/hdphoto1.wdp"/><Relationship Id="rId3" Type="http://schemas.openxmlformats.org/officeDocument/2006/relationships/image" Target="../media/image53.jpeg"/><Relationship Id="rId7" Type="http://schemas.openxmlformats.org/officeDocument/2006/relationships/hyperlink" Target="https://freepngimg.com/png/86531-10-emblem-area-onecard-phase-uno" TargetMode="External"/><Relationship Id="rId12"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6.png"/><Relationship Id="rId11" Type="http://schemas.openxmlformats.org/officeDocument/2006/relationships/hyperlink" Target="http://www.serving-pink-lemonade.com/2011/02/games-for-kids.html" TargetMode="External"/><Relationship Id="rId5" Type="http://schemas.openxmlformats.org/officeDocument/2006/relationships/image" Target="../media/image55.jpeg"/><Relationship Id="rId10" Type="http://schemas.openxmlformats.org/officeDocument/2006/relationships/image" Target="../media/image58.jpeg"/><Relationship Id="rId4" Type="http://schemas.openxmlformats.org/officeDocument/2006/relationships/image" Target="../media/image54.jpeg"/><Relationship Id="rId9" Type="http://schemas.openxmlformats.org/officeDocument/2006/relationships/hyperlink" Target="http://juegos.about.com/od/Juegosdecartas/tp/Siete-juegos-de-barajas.ht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biblioteca-santjordi.blogspot.com/2014/01/" TargetMode="External"/><Relationship Id="rId3" Type="http://schemas.openxmlformats.org/officeDocument/2006/relationships/image" Target="../media/image59.png"/><Relationship Id="rId7" Type="http://schemas.openxmlformats.org/officeDocument/2006/relationships/image" Target="../media/image61.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19.jpeg"/><Relationship Id="rId10" Type="http://schemas.microsoft.com/office/2007/relationships/hdphoto" Target="../media/hdphoto1.wdp"/><Relationship Id="rId4" Type="http://schemas.microsoft.com/office/2007/relationships/hdphoto" Target="../media/hdphoto2.wdp"/><Relationship Id="rId9" Type="http://schemas.openxmlformats.org/officeDocument/2006/relationships/image" Target="../media/image3.png"/></Relationships>
</file>

<file path=ppt/slides/_rels/slide17.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image" Target="../media/image19.jpeg"/><Relationship Id="rId7" Type="http://schemas.openxmlformats.org/officeDocument/2006/relationships/hyperlink" Target="https://courses.lumenlearning.com/wm-abnormalpsych/chapter/separation-anxiety-and-selective-mutism/" TargetMode="External"/><Relationship Id="rId12" Type="http://schemas.microsoft.com/office/2007/relationships/hdphoto" Target="../media/hdphoto1.wdp"/><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63.jpeg"/><Relationship Id="rId11" Type="http://schemas.openxmlformats.org/officeDocument/2006/relationships/image" Target="../media/image3.png"/><Relationship Id="rId5" Type="http://schemas.openxmlformats.org/officeDocument/2006/relationships/hyperlink" Target="https://courses.lumenlearning.com/suny-realworldcomm/chapter/5-3-improving-listening-competence/" TargetMode="External"/><Relationship Id="rId10" Type="http://schemas.openxmlformats.org/officeDocument/2006/relationships/image" Target="../media/image66.jpeg"/><Relationship Id="rId4" Type="http://schemas.openxmlformats.org/officeDocument/2006/relationships/image" Target="../media/image62.jpeg"/><Relationship Id="rId9" Type="http://schemas.openxmlformats.org/officeDocument/2006/relationships/image" Target="../media/image65.jpeg"/></Relationships>
</file>

<file path=ppt/slides/_rels/slide1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67.jpeg"/></Relationships>
</file>

<file path=ppt/slides/_rels/slide1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hyperlink" Target="http://www.cbe.ab.ca/" TargetMode="External"/></Relationships>
</file>

<file path=ppt/slides/_rels/slide2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8.jpeg"/><Relationship Id="rId7" Type="http://schemas.openxmlformats.org/officeDocument/2006/relationships/hyperlink" Target="https://ontariomathresources.ca/extras/field-trip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69.gif"/><Relationship Id="rId5" Type="http://schemas.openxmlformats.org/officeDocument/2006/relationships/hyperlink" Target="https://alfinete2008.blogspot.com/2017/05/livrios-de-imagens-perfeitos-para-ler.html" TargetMode="External"/><Relationship Id="rId4" Type="http://schemas.openxmlformats.org/officeDocument/2006/relationships/image" Target="../media/image68.jpeg"/><Relationship Id="rId9" Type="http://schemas.microsoft.com/office/2007/relationships/hdphoto" Target="../media/hdphoto1.wdp"/></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70.jpeg"/></Relationships>
</file>

<file path=ppt/slides/_rels/slide22.xml.rels><?xml version="1.0" encoding="UTF-8" standalone="yes"?>
<Relationships xmlns="http://schemas.openxmlformats.org/package/2006/relationships"><Relationship Id="rId8" Type="http://schemas.openxmlformats.org/officeDocument/2006/relationships/image" Target="../media/image72.png"/><Relationship Id="rId3" Type="http://schemas.microsoft.com/office/2007/relationships/media" Target="../media/media2.m4a"/><Relationship Id="rId7" Type="http://schemas.openxmlformats.org/officeDocument/2006/relationships/image" Target="../media/image71.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notesSlide" Target="../notesSlides/notesSlide22.xml"/><Relationship Id="rId5" Type="http://schemas.openxmlformats.org/officeDocument/2006/relationships/slideLayout" Target="../slideLayouts/slideLayout3.xml"/><Relationship Id="rId10" Type="http://schemas.openxmlformats.org/officeDocument/2006/relationships/image" Target="../media/image74.png"/><Relationship Id="rId4" Type="http://schemas.openxmlformats.org/officeDocument/2006/relationships/audio" Target="../media/media2.m4a"/><Relationship Id="rId9" Type="http://schemas.openxmlformats.org/officeDocument/2006/relationships/image" Target="../media/image73.png"/></Relationships>
</file>

<file path=ppt/slides/_rels/slide23.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slideLayout" Target="../slideLayouts/slideLayout3.xml"/><Relationship Id="rId7" Type="http://schemas.openxmlformats.org/officeDocument/2006/relationships/image" Target="../media/image7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5.png"/><Relationship Id="rId5" Type="http://schemas.openxmlformats.org/officeDocument/2006/relationships/image" Target="../media/image71.png"/><Relationship Id="rId4" Type="http://schemas.openxmlformats.org/officeDocument/2006/relationships/notesSlide" Target="../notesSlides/notesSlide23.xml"/><Relationship Id="rId9" Type="http://schemas.openxmlformats.org/officeDocument/2006/relationships/image" Target="../media/image77.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7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8.png"/><Relationship Id="rId5" Type="http://schemas.openxmlformats.org/officeDocument/2006/relationships/image" Target="../media/image71.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slideLayout" Target="../slideLayouts/slideLayout3.xml"/><Relationship Id="rId7" Type="http://schemas.openxmlformats.org/officeDocument/2006/relationships/image" Target="../media/image79.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3.png"/><Relationship Id="rId5" Type="http://schemas.openxmlformats.org/officeDocument/2006/relationships/image" Target="../media/image71.png"/><Relationship Id="rId10" Type="http://schemas.openxmlformats.org/officeDocument/2006/relationships/image" Target="../media/image74.png"/><Relationship Id="rId4" Type="http://schemas.openxmlformats.org/officeDocument/2006/relationships/notesSlide" Target="../notesSlides/notesSlide25.xml"/><Relationship Id="rId9" Type="http://schemas.openxmlformats.org/officeDocument/2006/relationships/image" Target="../media/image81.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7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3.png"/><Relationship Id="rId5" Type="http://schemas.openxmlformats.org/officeDocument/2006/relationships/image" Target="../media/image82.jpe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5.jpeg"/><Relationship Id="rId7" Type="http://schemas.openxmlformats.org/officeDocument/2006/relationships/image" Target="../media/image3.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banff.ca/DocumentCenter/View/11018/ImReadyForScreens_English" TargetMode="External"/><Relationship Id="rId5" Type="http://schemas.openxmlformats.org/officeDocument/2006/relationships/hyperlink" Target="https://calgary.bibliocommons.com/list/share/393767397_calgarylibrary_kids/1859193931_books_to_get_ready_for_kindergarten?_ga=2.167944481.1601611572.1619640025-939542020.1599601380" TargetMode="External"/><Relationship Id="rId4" Type="http://schemas.openxmlformats.org/officeDocument/2006/relationships/hyperlink" Target="https://calgarylibrary.ca/library-news/kitchen-table-classroom-kindergarten-readines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8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0515" y="0"/>
            <a:ext cx="9144000" cy="6858000"/>
          </a:xfrm>
          <a:prstGeom prst="rect">
            <a:avLst/>
          </a:prstGeom>
        </p:spPr>
      </p:pic>
      <p:sp>
        <p:nvSpPr>
          <p:cNvPr id="5" name="Title 1"/>
          <p:cNvSpPr>
            <a:spLocks noGrp="1"/>
          </p:cNvSpPr>
          <p:nvPr>
            <p:ph type="ctrTitle"/>
          </p:nvPr>
        </p:nvSpPr>
        <p:spPr>
          <a:xfrm>
            <a:off x="5327268" y="-588743"/>
            <a:ext cx="6867321" cy="2930523"/>
          </a:xfrm>
          <a:noFill/>
          <a:ln>
            <a:solidFill>
              <a:schemeClr val="bg1"/>
            </a:solidFill>
          </a:ln>
        </p:spPr>
        <p:txBody>
          <a:bodyPr anchor="t">
            <a:normAutofit/>
          </a:bodyPr>
          <a:lstStyle/>
          <a:p>
            <a:pPr>
              <a:lnSpc>
                <a:spcPct val="80000"/>
              </a:lnSpc>
            </a:pPr>
            <a:r>
              <a:rPr lang="en-CA" sz="4000" dirty="0">
                <a:latin typeface="Century Gothic"/>
                <a:ea typeface="Verdana"/>
              </a:rPr>
              <a:t/>
            </a:r>
            <a:br>
              <a:rPr lang="en-CA" sz="4000" dirty="0">
                <a:latin typeface="Century Gothic"/>
                <a:ea typeface="Verdana"/>
              </a:rPr>
            </a:br>
            <a:r>
              <a:rPr lang="en-CA" sz="4000" b="1" dirty="0">
                <a:latin typeface="Century Gothic"/>
                <a:ea typeface="Verdana"/>
              </a:rPr>
              <a:t>Kindergarten Open House</a:t>
            </a:r>
            <a:r>
              <a:rPr lang="en-CA" sz="5400" dirty="0">
                <a:latin typeface="Century Gothic"/>
                <a:ea typeface="Verdana"/>
              </a:rPr>
              <a:t> </a:t>
            </a:r>
            <a:r>
              <a:rPr lang="en-CA" sz="5400" dirty="0">
                <a:latin typeface="Century Gothic"/>
                <a:ea typeface="Verdana" panose="020B0604030504040204" pitchFamily="34" charset="0"/>
                <a:cs typeface="Calibri"/>
              </a:rPr>
              <a:t/>
            </a:r>
            <a:br>
              <a:rPr lang="en-CA" sz="5400" dirty="0">
                <a:latin typeface="Century Gothic"/>
                <a:ea typeface="Verdana" panose="020B0604030504040204" pitchFamily="34" charset="0"/>
                <a:cs typeface="Calibri"/>
              </a:rPr>
            </a:br>
            <a:r>
              <a:rPr lang="en-CA" sz="2400" dirty="0">
                <a:latin typeface="Century Gothic"/>
                <a:ea typeface="Verdana"/>
                <a:cs typeface="Calibri"/>
              </a:rPr>
              <a:t/>
            </a:r>
            <a:br>
              <a:rPr lang="en-CA" sz="2400" dirty="0">
                <a:latin typeface="Century Gothic"/>
                <a:ea typeface="Verdana"/>
                <a:cs typeface="Calibri"/>
              </a:rPr>
            </a:br>
            <a:r>
              <a:rPr lang="en-CA" sz="2400" dirty="0">
                <a:solidFill>
                  <a:schemeClr val="accent1"/>
                </a:solidFill>
                <a:latin typeface="Century Gothic"/>
                <a:ea typeface="Verdana"/>
                <a:cs typeface="Calibri"/>
              </a:rPr>
              <a:t>Stanley Jones School</a:t>
            </a:r>
            <a:r>
              <a:rPr lang="en-CA" sz="2400" dirty="0">
                <a:latin typeface="Century Gothic"/>
                <a:ea typeface="Verdana" panose="020B0604030504040204" pitchFamily="34" charset="0"/>
              </a:rPr>
              <a:t/>
            </a:r>
            <a:br>
              <a:rPr lang="en-CA" sz="2400" dirty="0">
                <a:latin typeface="Century Gothic"/>
                <a:ea typeface="Verdana" panose="020B0604030504040204" pitchFamily="34" charset="0"/>
              </a:rPr>
            </a:br>
            <a:r>
              <a:rPr lang="en-CA" sz="2400" dirty="0">
                <a:solidFill>
                  <a:schemeClr val="accent1"/>
                </a:solidFill>
                <a:latin typeface="Century Gothic"/>
                <a:ea typeface="Verdana"/>
                <a:cs typeface="Calibri"/>
              </a:rPr>
              <a:t>January 9, 2025 </a:t>
            </a:r>
            <a:r>
              <a:rPr lang="en-CA" sz="4000" dirty="0">
                <a:latin typeface="Century Gothic"/>
                <a:ea typeface="Verdana" panose="020B0604030504040204" pitchFamily="34" charset="0"/>
              </a:rPr>
              <a:t/>
            </a:r>
            <a:br>
              <a:rPr lang="en-CA" sz="4000" dirty="0">
                <a:latin typeface="Century Gothic"/>
                <a:ea typeface="Verdana" panose="020B0604030504040204" pitchFamily="34" charset="0"/>
              </a:rPr>
            </a:br>
            <a:endParaRPr lang="en-CA" sz="4000">
              <a:latin typeface="Century Gothic"/>
              <a:ea typeface="Verdana" panose="020B0604030504040204" pitchFamily="34" charset="0"/>
            </a:endParaRPr>
          </a:p>
        </p:txBody>
      </p:sp>
      <p:pic>
        <p:nvPicPr>
          <p:cNvPr id="2" name="Picture 1" descr="A bulletin board with paper and notes&#10;&#10;AI-generated content may be incorrect.">
            <a:extLst>
              <a:ext uri="{FF2B5EF4-FFF2-40B4-BE49-F238E27FC236}">
                <a16:creationId xmlns:a16="http://schemas.microsoft.com/office/drawing/2014/main" id="{DB9BEED6-BF55-E633-BFC8-6EBBCA501A4C}"/>
              </a:ext>
            </a:extLst>
          </p:cNvPr>
          <p:cNvPicPr>
            <a:picLocks noChangeAspect="1"/>
          </p:cNvPicPr>
          <p:nvPr/>
        </p:nvPicPr>
        <p:blipFill>
          <a:blip r:embed="rId4"/>
          <a:stretch>
            <a:fillRect/>
          </a:stretch>
        </p:blipFill>
        <p:spPr>
          <a:xfrm>
            <a:off x="6096000" y="3930096"/>
            <a:ext cx="5434987" cy="2927159"/>
          </a:xfrm>
          <a:prstGeom prst="rect">
            <a:avLst/>
          </a:prstGeom>
        </p:spPr>
      </p:pic>
      <p:pic>
        <p:nvPicPr>
          <p:cNvPr id="6" name="Picture 5" descr="A logo of a wolf howling at the moon&#10;&#10;AI-generated content may be incorrect.">
            <a:extLst>
              <a:ext uri="{FF2B5EF4-FFF2-40B4-BE49-F238E27FC236}">
                <a16:creationId xmlns:a16="http://schemas.microsoft.com/office/drawing/2014/main" id="{03D232D9-3B13-B367-99B6-6BF19F43570C}"/>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7577233" y="1803093"/>
            <a:ext cx="2307270" cy="2003235"/>
          </a:xfrm>
          <a:prstGeom prst="rect">
            <a:avLst/>
          </a:prstGeom>
        </p:spPr>
      </p:pic>
    </p:spTree>
    <p:extLst>
      <p:ext uri="{BB962C8B-B14F-4D97-AF65-F5344CB8AC3E}">
        <p14:creationId xmlns:p14="http://schemas.microsoft.com/office/powerpoint/2010/main" val="1074506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1687" y="0"/>
            <a:ext cx="1944624" cy="6858000"/>
          </a:xfrm>
          <a:prstGeom prst="rect">
            <a:avLst/>
          </a:prstGeom>
        </p:spPr>
      </p:pic>
      <p:sp>
        <p:nvSpPr>
          <p:cNvPr id="5" name="Title 5"/>
          <p:cNvSpPr>
            <a:spLocks noGrp="1"/>
          </p:cNvSpPr>
          <p:nvPr>
            <p:ph type="title"/>
          </p:nvPr>
        </p:nvSpPr>
        <p:spPr>
          <a:xfrm>
            <a:off x="3475534" y="235167"/>
            <a:ext cx="7082059" cy="912033"/>
          </a:xfrm>
        </p:spPr>
        <p:txBody>
          <a:bodyPr>
            <a:noAutofit/>
          </a:bodyPr>
          <a:lstStyle/>
          <a:p>
            <a:pPr algn="l"/>
            <a:r>
              <a:rPr lang="en-US" sz="4000" b="1">
                <a:latin typeface="Century Gothic"/>
                <a:cs typeface="Calibri Light"/>
              </a:rPr>
              <a:t>Welcome and Introductions</a:t>
            </a:r>
          </a:p>
        </p:txBody>
      </p:sp>
      <p:sp>
        <p:nvSpPr>
          <p:cNvPr id="8" name="Content Placeholder 6"/>
          <p:cNvSpPr>
            <a:spLocks noGrp="1"/>
          </p:cNvSpPr>
          <p:nvPr>
            <p:ph idx="1"/>
          </p:nvPr>
        </p:nvSpPr>
        <p:spPr>
          <a:xfrm>
            <a:off x="3479370" y="1365849"/>
            <a:ext cx="8484947" cy="4796289"/>
          </a:xfrm>
        </p:spPr>
        <p:txBody>
          <a:bodyPr vert="horz" lIns="91440" tIns="45720" rIns="91440" bIns="45720" rtlCol="0" anchor="t">
            <a:normAutofit/>
          </a:bodyPr>
          <a:lstStyle/>
          <a:p>
            <a:pPr fontAlgn="base"/>
            <a:r>
              <a:rPr lang="en-US" sz="2400" b="1" dirty="0">
                <a:latin typeface="Century Gothic"/>
                <a:cs typeface="Calibri Light"/>
              </a:rPr>
              <a:t>Ms. Bartlett</a:t>
            </a:r>
            <a:r>
              <a:rPr lang="en-US" b="1" dirty="0">
                <a:latin typeface="Century Gothic"/>
                <a:cs typeface="Calibri Light"/>
              </a:rPr>
              <a:t> </a:t>
            </a:r>
            <a:r>
              <a:rPr lang="en-US" sz="1800" dirty="0">
                <a:latin typeface="Century Gothic"/>
                <a:cs typeface="Calibri Light"/>
              </a:rPr>
              <a:t>– Principal​</a:t>
            </a:r>
          </a:p>
          <a:p>
            <a:pPr fontAlgn="base"/>
            <a:r>
              <a:rPr lang="en-US" sz="2400" b="1" dirty="0">
                <a:latin typeface="Century Gothic"/>
                <a:cs typeface="Calibri Light"/>
              </a:rPr>
              <a:t>Ms. Johnston</a:t>
            </a:r>
            <a:r>
              <a:rPr lang="en-US" sz="1800" dirty="0">
                <a:latin typeface="Century Gothic"/>
                <a:cs typeface="Calibri Light"/>
              </a:rPr>
              <a:t> – Assistant Principal​</a:t>
            </a:r>
            <a:endParaRPr lang="en-US" sz="1800" dirty="0">
              <a:latin typeface="Century Gothic"/>
              <a:ea typeface="Calibri Light"/>
              <a:cs typeface="Calibri Light"/>
            </a:endParaRPr>
          </a:p>
          <a:p>
            <a:pPr fontAlgn="base"/>
            <a:r>
              <a:rPr lang="en-US" sz="2400" b="1" dirty="0">
                <a:latin typeface="Century Gothic"/>
                <a:cs typeface="Calibri Light"/>
              </a:rPr>
              <a:t>Ms. (Megan) </a:t>
            </a:r>
            <a:r>
              <a:rPr lang="en-US" sz="2400" b="1" err="1">
                <a:latin typeface="Century Gothic"/>
                <a:cs typeface="Calibri Light"/>
              </a:rPr>
              <a:t>Rogall</a:t>
            </a:r>
            <a:r>
              <a:rPr lang="en-US" sz="1800" dirty="0">
                <a:latin typeface="Century Gothic"/>
                <a:cs typeface="Calibri Light"/>
              </a:rPr>
              <a:t>– Kindergarten Teacher​</a:t>
            </a:r>
          </a:p>
          <a:p>
            <a:r>
              <a:rPr lang="en-US" sz="2400" b="1" dirty="0">
                <a:latin typeface="Century Gothic"/>
                <a:ea typeface="Calibri Light"/>
                <a:cs typeface="Calibri Light"/>
              </a:rPr>
              <a:t>Ms. (Shauna) Frank</a:t>
            </a:r>
            <a:r>
              <a:rPr lang="en-US" sz="1800" dirty="0">
                <a:latin typeface="Century Gothic"/>
                <a:ea typeface="Calibri Light"/>
                <a:cs typeface="Calibri Light"/>
              </a:rPr>
              <a:t>– Kindergarten Teacher</a:t>
            </a:r>
            <a:endParaRPr lang="en-US" sz="1800">
              <a:latin typeface="Century Gothic"/>
              <a:cs typeface="Calibri Light"/>
            </a:endParaRPr>
          </a:p>
          <a:p>
            <a:pPr marL="0" indent="0">
              <a:buNone/>
            </a:pPr>
            <a:endParaRPr lang="en-US" sz="1800" dirty="0">
              <a:latin typeface="Century Gothic"/>
              <a:ea typeface="Calibri Light"/>
              <a:cs typeface="Calibri Light"/>
            </a:endParaRPr>
          </a:p>
          <a:p>
            <a:endParaRPr lang="en-US" sz="1800" dirty="0">
              <a:latin typeface="Century Gothic"/>
              <a:ea typeface="Calibri Light"/>
              <a:cs typeface="Calibri Light"/>
            </a:endParaRPr>
          </a:p>
          <a:p>
            <a:pPr marL="0" indent="0" fontAlgn="base">
              <a:buNone/>
            </a:pPr>
            <a:endParaRPr lang="en-US" b="1" dirty="0">
              <a:latin typeface="Century Gothic"/>
              <a:ea typeface="Calibri Light"/>
              <a:cs typeface="Calibri Light"/>
            </a:endParaRPr>
          </a:p>
          <a:p>
            <a:endParaRPr lang="en-US">
              <a:latin typeface="Century Gothic"/>
            </a:endParaRPr>
          </a:p>
        </p:txBody>
      </p:sp>
      <p:pic>
        <p:nvPicPr>
          <p:cNvPr id="2" name="Picture 1" descr="A logo of a wolf howling at the moon&#10;&#10;AI-generated content may be incorrect.">
            <a:extLst>
              <a:ext uri="{FF2B5EF4-FFF2-40B4-BE49-F238E27FC236}">
                <a16:creationId xmlns:a16="http://schemas.microsoft.com/office/drawing/2014/main" id="{8700B1BC-0B9B-468E-600A-8F0EADFF182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9422558" y="967648"/>
            <a:ext cx="2536789" cy="2453090"/>
          </a:xfrm>
          <a:prstGeom prst="rect">
            <a:avLst/>
          </a:prstGeom>
        </p:spPr>
      </p:pic>
      <p:pic>
        <p:nvPicPr>
          <p:cNvPr id="6" name="Picture 5">
            <a:extLst>
              <a:ext uri="{FF2B5EF4-FFF2-40B4-BE49-F238E27FC236}">
                <a16:creationId xmlns:a16="http://schemas.microsoft.com/office/drawing/2014/main" id="{B8D5D2C9-DE07-FBF4-E805-671F756A6552}"/>
              </a:ext>
            </a:extLst>
          </p:cNvPr>
          <p:cNvPicPr>
            <a:picLocks noChangeAspect="1"/>
          </p:cNvPicPr>
          <p:nvPr/>
        </p:nvPicPr>
        <p:blipFill>
          <a:blip r:embed="rId6"/>
          <a:stretch>
            <a:fillRect/>
          </a:stretch>
        </p:blipFill>
        <p:spPr>
          <a:xfrm>
            <a:off x="7719534" y="3763178"/>
            <a:ext cx="4117067" cy="2682608"/>
          </a:xfrm>
          <a:prstGeom prst="rect">
            <a:avLst/>
          </a:prstGeom>
        </p:spPr>
      </p:pic>
      <p:pic>
        <p:nvPicPr>
          <p:cNvPr id="7" name="Picture 6" descr="A bulletin board with signs and notes&#10;&#10;AI-generated content may be incorrect.">
            <a:extLst>
              <a:ext uri="{FF2B5EF4-FFF2-40B4-BE49-F238E27FC236}">
                <a16:creationId xmlns:a16="http://schemas.microsoft.com/office/drawing/2014/main" id="{DD98F6BF-40FD-FAC4-C76D-981A91446567}"/>
              </a:ext>
            </a:extLst>
          </p:cNvPr>
          <p:cNvPicPr>
            <a:picLocks noChangeAspect="1"/>
          </p:cNvPicPr>
          <p:nvPr/>
        </p:nvPicPr>
        <p:blipFill>
          <a:blip r:embed="rId7"/>
          <a:stretch>
            <a:fillRect/>
          </a:stretch>
        </p:blipFill>
        <p:spPr>
          <a:xfrm>
            <a:off x="3282948" y="3430376"/>
            <a:ext cx="3554904" cy="3279355"/>
          </a:xfrm>
          <a:prstGeom prst="rect">
            <a:avLst/>
          </a:prstGeom>
        </p:spPr>
      </p:pic>
    </p:spTree>
    <p:extLst>
      <p:ext uri="{BB962C8B-B14F-4D97-AF65-F5344CB8AC3E}">
        <p14:creationId xmlns:p14="http://schemas.microsoft.com/office/powerpoint/2010/main" val="2734194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0699" y="0"/>
            <a:ext cx="1944624" cy="6858000"/>
          </a:xfrm>
          <a:prstGeom prst="rect">
            <a:avLst/>
          </a:prstGeom>
        </p:spPr>
      </p:pic>
      <p:sp>
        <p:nvSpPr>
          <p:cNvPr id="6" name="Title 5"/>
          <p:cNvSpPr>
            <a:spLocks noGrp="1"/>
          </p:cNvSpPr>
          <p:nvPr>
            <p:ph type="title"/>
          </p:nvPr>
        </p:nvSpPr>
        <p:spPr>
          <a:xfrm>
            <a:off x="3617080" y="235167"/>
            <a:ext cx="6593720" cy="912033"/>
          </a:xfrm>
          <a:noFill/>
          <a:ln>
            <a:solidFill>
              <a:schemeClr val="bg1"/>
            </a:solidFill>
          </a:ln>
        </p:spPr>
        <p:txBody>
          <a:bodyPr>
            <a:normAutofit/>
          </a:bodyPr>
          <a:lstStyle/>
          <a:p>
            <a:pPr algn="l"/>
            <a:r>
              <a:rPr lang="en-US" sz="3600">
                <a:solidFill>
                  <a:srgbClr val="00B0F0"/>
                </a:solidFill>
                <a:cs typeface="Arial" panose="020B0604020202020204" pitchFamily="34" charset="0"/>
              </a:rPr>
              <a:t>Agenda</a:t>
            </a:r>
          </a:p>
        </p:txBody>
      </p:sp>
      <p:sp>
        <p:nvSpPr>
          <p:cNvPr id="5" name="Content Placeholder 4"/>
          <p:cNvSpPr>
            <a:spLocks noGrp="1"/>
          </p:cNvSpPr>
          <p:nvPr>
            <p:ph idx="1"/>
          </p:nvPr>
        </p:nvSpPr>
        <p:spPr>
          <a:xfrm>
            <a:off x="4084447" y="1341409"/>
            <a:ext cx="8108210" cy="5101057"/>
          </a:xfrm>
        </p:spPr>
        <p:txBody>
          <a:bodyPr vert="horz" lIns="91440" tIns="45720" rIns="91440" bIns="45720" rtlCol="0" anchor="t">
            <a:normAutofit/>
          </a:bodyPr>
          <a:lstStyle/>
          <a:p>
            <a:pPr marL="0" indent="0">
              <a:buNone/>
            </a:pPr>
            <a:r>
              <a:rPr lang="en-CA" sz="2400" b="1" dirty="0">
                <a:latin typeface="Century Gothic"/>
              </a:rPr>
              <a:t>Kindergarten at Stanley Jones</a:t>
            </a:r>
            <a:endParaRPr lang="en-US" b="1" dirty="0">
              <a:ea typeface="Calibri"/>
              <a:cs typeface="Calibri"/>
            </a:endParaRPr>
          </a:p>
          <a:p>
            <a:r>
              <a:rPr lang="en-CA" sz="2400" dirty="0">
                <a:latin typeface="Century Gothic"/>
              </a:rPr>
              <a:t>Learning through PLAY</a:t>
            </a:r>
            <a:endParaRPr lang="en-CA"/>
          </a:p>
          <a:p>
            <a:r>
              <a:rPr lang="en-CA" sz="2400" dirty="0">
                <a:latin typeface="Century Gothic"/>
              </a:rPr>
              <a:t>Enhanced supports in kindergarten</a:t>
            </a:r>
          </a:p>
          <a:p>
            <a:r>
              <a:rPr lang="en-CA" sz="2400" dirty="0">
                <a:latin typeface="Century Gothic"/>
              </a:rPr>
              <a:t>Supporting kindergarten- tips for parents</a:t>
            </a:r>
          </a:p>
          <a:p>
            <a:r>
              <a:rPr lang="en-CA" sz="2400" dirty="0">
                <a:latin typeface="Century Gothic"/>
              </a:rPr>
              <a:t>Important dates &amp; times</a:t>
            </a:r>
          </a:p>
          <a:p>
            <a:r>
              <a:rPr lang="en-CA" sz="2400" dirty="0">
                <a:latin typeface="Century Gothic"/>
                <a:ea typeface="Calibri"/>
                <a:cs typeface="Calibri"/>
              </a:rPr>
              <a:t>PowerSchool</a:t>
            </a:r>
            <a:endParaRPr lang="en-CA" sz="2400" dirty="0">
              <a:latin typeface="Century Gothic"/>
              <a:cs typeface="Calibri"/>
            </a:endParaRPr>
          </a:p>
          <a:p>
            <a:r>
              <a:rPr lang="en-CA" sz="2400" dirty="0">
                <a:latin typeface="Century Gothic"/>
                <a:cs typeface="Calibri"/>
              </a:rPr>
              <a:t>Volunteering</a:t>
            </a:r>
            <a:endParaRPr lang="en-CA" sz="2400" dirty="0">
              <a:latin typeface="Century Gothic"/>
            </a:endParaRPr>
          </a:p>
          <a:p>
            <a:r>
              <a:rPr lang="en-CA" sz="2400" dirty="0">
                <a:latin typeface="Century Gothic"/>
              </a:rPr>
              <a:t>Transportation</a:t>
            </a:r>
          </a:p>
          <a:p>
            <a:r>
              <a:rPr lang="en-CA" sz="2400" dirty="0">
                <a:latin typeface="Century Gothic"/>
                <a:ea typeface="Calibri"/>
                <a:cs typeface="Calibri"/>
              </a:rPr>
              <a:t>Resources –English Language Learners</a:t>
            </a:r>
          </a:p>
          <a:p>
            <a:r>
              <a:rPr lang="en-CA" sz="2400" dirty="0">
                <a:latin typeface="Century Gothic"/>
                <a:ea typeface="Calibri"/>
                <a:cs typeface="Calibri"/>
              </a:rPr>
              <a:t>Questions</a:t>
            </a:r>
          </a:p>
          <a:p>
            <a:endParaRPr lang="en-CA">
              <a:latin typeface="Century Gothic"/>
              <a:ea typeface="Calibri"/>
              <a:cs typeface="Calibri"/>
            </a:endParaRPr>
          </a:p>
        </p:txBody>
      </p:sp>
      <p:pic>
        <p:nvPicPr>
          <p:cNvPr id="3" name="Picture 2" descr="A logo of a wolf howling at the moon&#10;&#10;AI-generated content may be incorrect.">
            <a:extLst>
              <a:ext uri="{FF2B5EF4-FFF2-40B4-BE49-F238E27FC236}">
                <a16:creationId xmlns:a16="http://schemas.microsoft.com/office/drawing/2014/main" id="{86651DAF-CC15-A8A5-B112-5BED8223908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1000453" y="5128569"/>
            <a:ext cx="1744712" cy="1731195"/>
          </a:xfrm>
          <a:prstGeom prst="rect">
            <a:avLst/>
          </a:prstGeom>
        </p:spPr>
      </p:pic>
    </p:spTree>
    <p:extLst>
      <p:ext uri="{BB962C8B-B14F-4D97-AF65-F5344CB8AC3E}">
        <p14:creationId xmlns:p14="http://schemas.microsoft.com/office/powerpoint/2010/main" val="3429002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7735" y="0"/>
            <a:ext cx="1944624" cy="6858000"/>
          </a:xfrm>
          <a:prstGeom prst="rect">
            <a:avLst/>
          </a:prstGeom>
        </p:spPr>
      </p:pic>
      <p:sp>
        <p:nvSpPr>
          <p:cNvPr id="6" name="Title 5"/>
          <p:cNvSpPr>
            <a:spLocks noGrp="1"/>
          </p:cNvSpPr>
          <p:nvPr>
            <p:ph type="title"/>
          </p:nvPr>
        </p:nvSpPr>
        <p:spPr>
          <a:xfrm>
            <a:off x="2643923" y="-101874"/>
            <a:ext cx="9549912" cy="912033"/>
          </a:xfrm>
        </p:spPr>
        <p:txBody>
          <a:bodyPr>
            <a:noAutofit/>
          </a:bodyPr>
          <a:lstStyle/>
          <a:p>
            <a:r>
              <a:rPr lang="en-US" sz="2800" b="1" dirty="0">
                <a:latin typeface="Century Gothic"/>
                <a:cs typeface="Calibri Light"/>
              </a:rPr>
              <a:t>What it means to be a student at Stanley Jones School</a:t>
            </a:r>
          </a:p>
        </p:txBody>
      </p:sp>
      <p:sp>
        <p:nvSpPr>
          <p:cNvPr id="7" name="Content Placeholder 6"/>
          <p:cNvSpPr>
            <a:spLocks noGrp="1"/>
          </p:cNvSpPr>
          <p:nvPr>
            <p:ph idx="1"/>
          </p:nvPr>
        </p:nvSpPr>
        <p:spPr>
          <a:xfrm>
            <a:off x="3415105" y="630612"/>
            <a:ext cx="7998369" cy="4741205"/>
          </a:xfrm>
        </p:spPr>
        <p:txBody>
          <a:bodyPr vert="horz" lIns="91440" tIns="45720" rIns="91440" bIns="45720" rtlCol="0" anchor="t">
            <a:normAutofit/>
          </a:bodyPr>
          <a:lstStyle/>
          <a:p>
            <a:pPr marL="0" indent="0" algn="just">
              <a:buNone/>
            </a:pPr>
            <a:r>
              <a:rPr lang="en-US" sz="2000" b="1" i="1" dirty="0">
                <a:latin typeface="Century Gothic"/>
                <a:cs typeface="Calibri Light"/>
              </a:rPr>
              <a:t>We work to support a generation of young people who care deeply about the land, human rights, and their education.</a:t>
            </a:r>
            <a:endParaRPr lang="en-US" sz="2000" b="1" i="1" dirty="0">
              <a:ea typeface="Calibri"/>
              <a:cs typeface="Calibri"/>
            </a:endParaRPr>
          </a:p>
          <a:p>
            <a:pPr marL="0" indent="0" algn="just">
              <a:buNone/>
            </a:pPr>
            <a:endParaRPr lang="en-US" sz="2000" b="1" i="1" dirty="0">
              <a:latin typeface="Century Gothic"/>
              <a:cs typeface="Calibri Light"/>
            </a:endParaRPr>
          </a:p>
          <a:p>
            <a:pPr marL="0" indent="0" algn="just">
              <a:buNone/>
            </a:pPr>
            <a:r>
              <a:rPr lang="en-US" sz="2400" b="1" dirty="0">
                <a:latin typeface="Century Gothic"/>
                <a:cs typeface="Calibri Light"/>
              </a:rPr>
              <a:t>Creativity and imagination inspire us to look carefully, </a:t>
            </a:r>
            <a:r>
              <a:rPr lang="en-US" sz="2400" b="1" i="1" err="1">
                <a:latin typeface="Century Gothic"/>
                <a:cs typeface="Calibri Light"/>
              </a:rPr>
              <a:t>Okkakiosatoo</a:t>
            </a:r>
            <a:r>
              <a:rPr lang="en-US" sz="2400" b="1" dirty="0">
                <a:latin typeface="Century Gothic"/>
                <a:cs typeface="Calibri Light"/>
              </a:rPr>
              <a:t>, into solutions to problems to build a generation that cares deeply about community and our natural world.</a:t>
            </a:r>
          </a:p>
          <a:p>
            <a:pPr marL="0" indent="0" algn="just">
              <a:buNone/>
            </a:pPr>
            <a:r>
              <a:rPr lang="en-US" sz="2400" b="1" dirty="0">
                <a:latin typeface="Century Gothic"/>
                <a:cs typeface="Calibri Light"/>
              </a:rPr>
              <a:t>     It started with me, now, </a:t>
            </a:r>
            <a:r>
              <a:rPr lang="en-US" sz="2400" b="1" i="1" dirty="0">
                <a:latin typeface="Century Gothic"/>
                <a:cs typeface="Calibri Light"/>
              </a:rPr>
              <a:t>who are we</a:t>
            </a:r>
            <a:r>
              <a:rPr lang="en-US" sz="2400" b="1" dirty="0">
                <a:latin typeface="Century Gothic"/>
                <a:cs typeface="Calibri Light"/>
              </a:rPr>
              <a:t>?</a:t>
            </a:r>
          </a:p>
          <a:p>
            <a:pPr marL="0" indent="0" algn="just">
              <a:buNone/>
            </a:pPr>
            <a:r>
              <a:rPr lang="en-US" sz="2000" b="1" i="1" dirty="0">
                <a:latin typeface="Century Gothic"/>
                <a:cs typeface="Calibri Light"/>
              </a:rPr>
              <a:t>  </a:t>
            </a:r>
          </a:p>
          <a:p>
            <a:pPr marL="0" indent="0">
              <a:buNone/>
            </a:pPr>
            <a:endParaRPr lang="en-US">
              <a:latin typeface="Century Gothic"/>
            </a:endParaRPr>
          </a:p>
        </p:txBody>
      </p:sp>
      <p:pic>
        <p:nvPicPr>
          <p:cNvPr id="5" name="Google Shape;221;p37">
            <a:extLst>
              <a:ext uri="{FF2B5EF4-FFF2-40B4-BE49-F238E27FC236}">
                <a16:creationId xmlns:a16="http://schemas.microsoft.com/office/drawing/2014/main" id="{CC8F8E4F-5D6C-AB48-8C65-E40AA81AFC52}"/>
              </a:ext>
            </a:extLst>
          </p:cNvPr>
          <p:cNvPicPr preferRelativeResize="0"/>
          <p:nvPr/>
        </p:nvPicPr>
        <p:blipFill>
          <a:blip r:embed="rId4">
            <a:alphaModFix/>
          </a:blip>
          <a:stretch>
            <a:fillRect/>
          </a:stretch>
        </p:blipFill>
        <p:spPr>
          <a:xfrm>
            <a:off x="5360842" y="4002103"/>
            <a:ext cx="3946187" cy="2465655"/>
          </a:xfrm>
          <a:prstGeom prst="rect">
            <a:avLst/>
          </a:prstGeom>
          <a:noFill/>
          <a:ln>
            <a:noFill/>
          </a:ln>
        </p:spPr>
      </p:pic>
      <p:pic>
        <p:nvPicPr>
          <p:cNvPr id="2" name="Picture 1" descr="A group of handmade wooden ornaments&#10;&#10;AI-generated content may be incorrect.">
            <a:extLst>
              <a:ext uri="{FF2B5EF4-FFF2-40B4-BE49-F238E27FC236}">
                <a16:creationId xmlns:a16="http://schemas.microsoft.com/office/drawing/2014/main" id="{468B4C4D-5E4F-0339-BB86-6C2EEB15CC14}"/>
              </a:ext>
            </a:extLst>
          </p:cNvPr>
          <p:cNvPicPr>
            <a:picLocks noChangeAspect="1"/>
          </p:cNvPicPr>
          <p:nvPr/>
        </p:nvPicPr>
        <p:blipFill>
          <a:blip r:embed="rId5"/>
          <a:stretch>
            <a:fillRect/>
          </a:stretch>
        </p:blipFill>
        <p:spPr>
          <a:xfrm rot="5400000">
            <a:off x="2413842" y="3978923"/>
            <a:ext cx="3104921" cy="2333282"/>
          </a:xfrm>
          <a:prstGeom prst="rect">
            <a:avLst/>
          </a:prstGeom>
        </p:spPr>
      </p:pic>
      <p:pic>
        <p:nvPicPr>
          <p:cNvPr id="3" name="Picture 2" descr="A building with a blue door and stairs&#10;&#10;AI-generated content may be incorrect.">
            <a:extLst>
              <a:ext uri="{FF2B5EF4-FFF2-40B4-BE49-F238E27FC236}">
                <a16:creationId xmlns:a16="http://schemas.microsoft.com/office/drawing/2014/main" id="{32732F5C-644E-0B34-08B4-99FBE0C778A3}"/>
              </a:ext>
            </a:extLst>
          </p:cNvPr>
          <p:cNvPicPr>
            <a:picLocks noChangeAspect="1"/>
          </p:cNvPicPr>
          <p:nvPr/>
        </p:nvPicPr>
        <p:blipFill>
          <a:blip r:embed="rId6"/>
          <a:stretch>
            <a:fillRect/>
          </a:stretch>
        </p:blipFill>
        <p:spPr>
          <a:xfrm rot="5400000">
            <a:off x="9189215" y="4034009"/>
            <a:ext cx="3132462" cy="2415906"/>
          </a:xfrm>
          <a:prstGeom prst="rect">
            <a:avLst/>
          </a:prstGeom>
        </p:spPr>
      </p:pic>
      <p:pic>
        <p:nvPicPr>
          <p:cNvPr id="9" name="Picture 8" descr="A logo of a wolf howling at the moon&#10;&#10;AI-generated content may be incorrect.">
            <a:extLst>
              <a:ext uri="{FF2B5EF4-FFF2-40B4-BE49-F238E27FC236}">
                <a16:creationId xmlns:a16="http://schemas.microsoft.com/office/drawing/2014/main" id="{2F4E0D6A-2765-66DE-7F52-A3157EAF334D}"/>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699663" y="5128569"/>
            <a:ext cx="1744712" cy="1731195"/>
          </a:xfrm>
          <a:prstGeom prst="rect">
            <a:avLst/>
          </a:prstGeom>
        </p:spPr>
      </p:pic>
    </p:spTree>
    <p:extLst>
      <p:ext uri="{BB962C8B-B14F-4D97-AF65-F5344CB8AC3E}">
        <p14:creationId xmlns:p14="http://schemas.microsoft.com/office/powerpoint/2010/main" val="1059670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0530" y="0"/>
            <a:ext cx="1944624" cy="6858000"/>
          </a:xfrm>
          <a:prstGeom prst="rect">
            <a:avLst/>
          </a:prstGeom>
        </p:spPr>
      </p:pic>
      <p:sp>
        <p:nvSpPr>
          <p:cNvPr id="6" name="Title 5"/>
          <p:cNvSpPr>
            <a:spLocks noGrp="1"/>
          </p:cNvSpPr>
          <p:nvPr>
            <p:ph type="title"/>
          </p:nvPr>
        </p:nvSpPr>
        <p:spPr>
          <a:xfrm>
            <a:off x="3047874" y="-95339"/>
            <a:ext cx="8354787" cy="912033"/>
          </a:xfrm>
          <a:noFill/>
          <a:ln>
            <a:solidFill>
              <a:schemeClr val="bg1"/>
            </a:solidFill>
          </a:ln>
        </p:spPr>
        <p:txBody>
          <a:bodyPr>
            <a:normAutofit/>
          </a:bodyPr>
          <a:lstStyle/>
          <a:p>
            <a:pPr algn="l"/>
            <a:r>
              <a:rPr lang="en-US" sz="3600">
                <a:solidFill>
                  <a:srgbClr val="00B0F0"/>
                </a:solidFill>
              </a:rPr>
              <a:t>The Calgary Board of Education</a:t>
            </a:r>
            <a:endParaRPr lang="en-US" sz="3600">
              <a:solidFill>
                <a:srgbClr val="00B0F0"/>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3047975" y="357948"/>
            <a:ext cx="8574920" cy="4810565"/>
          </a:xfrm>
        </p:spPr>
        <p:txBody>
          <a:bodyPr vert="horz" lIns="91440" tIns="45720" rIns="91440" bIns="45720" rtlCol="0" anchor="t">
            <a:normAutofit/>
          </a:bodyPr>
          <a:lstStyle/>
          <a:p>
            <a:pPr marL="0" indent="0" algn="just">
              <a:buNone/>
            </a:pPr>
            <a:endParaRPr lang="en-CA" sz="2400" dirty="0">
              <a:latin typeface="Century Gothic"/>
            </a:endParaRPr>
          </a:p>
          <a:p>
            <a:pPr marL="0" indent="0" algn="just">
              <a:buNone/>
            </a:pPr>
            <a:r>
              <a:rPr lang="en-CA" sz="2400" dirty="0">
                <a:latin typeface="Century Gothic"/>
              </a:rPr>
              <a:t>The early years are a time of significant development in a child’s life. Personalized attention is extremely beneficial to early learners.</a:t>
            </a:r>
            <a:endParaRPr lang="en-US" sz="2400" dirty="0">
              <a:ea typeface="Calibri"/>
              <a:cs typeface="Calibri"/>
            </a:endParaRPr>
          </a:p>
          <a:p>
            <a:pPr marL="0" indent="0" algn="just">
              <a:buNone/>
            </a:pPr>
            <a:endParaRPr lang="en-CA" sz="2400" dirty="0">
              <a:latin typeface="Century Gothic"/>
            </a:endParaRPr>
          </a:p>
          <a:p>
            <a:pPr marL="0" indent="0" algn="just">
              <a:buNone/>
            </a:pPr>
            <a:r>
              <a:rPr lang="en-CA" sz="2400" dirty="0">
                <a:latin typeface="Century Gothic"/>
              </a:rPr>
              <a:t>At the Calgary Board of Education, we understand that children bring their own unique talents and gifts to their learning experience. Our dedicated staff know how to help children reach their full potential. </a:t>
            </a:r>
            <a:endParaRPr lang="en-CA">
              <a:ea typeface="Calibri"/>
              <a:cs typeface="Calibri"/>
            </a:endParaRPr>
          </a:p>
        </p:txBody>
      </p:sp>
      <p:pic>
        <p:nvPicPr>
          <p:cNvPr id="2" name="Picture 1" descr="A group of handmade objects&#10;&#10;AI-generated content may be incorrect.">
            <a:extLst>
              <a:ext uri="{FF2B5EF4-FFF2-40B4-BE49-F238E27FC236}">
                <a16:creationId xmlns:a16="http://schemas.microsoft.com/office/drawing/2014/main" id="{57996DFE-1AA8-1A9A-1A98-EE33866BBEA0}"/>
              </a:ext>
            </a:extLst>
          </p:cNvPr>
          <p:cNvPicPr>
            <a:picLocks noChangeAspect="1"/>
          </p:cNvPicPr>
          <p:nvPr/>
        </p:nvPicPr>
        <p:blipFill>
          <a:blip r:embed="rId4"/>
          <a:srcRect l="-3600" t="541" r="3200"/>
          <a:stretch/>
        </p:blipFill>
        <p:spPr>
          <a:xfrm rot="16200000">
            <a:off x="2822157" y="4635575"/>
            <a:ext cx="2306207" cy="1681496"/>
          </a:xfrm>
          <a:prstGeom prst="rect">
            <a:avLst/>
          </a:prstGeom>
        </p:spPr>
      </p:pic>
      <p:pic>
        <p:nvPicPr>
          <p:cNvPr id="3" name="Picture 2" descr="A window with a view of a house and a window&#10;&#10;AI-generated content may be incorrect.">
            <a:extLst>
              <a:ext uri="{FF2B5EF4-FFF2-40B4-BE49-F238E27FC236}">
                <a16:creationId xmlns:a16="http://schemas.microsoft.com/office/drawing/2014/main" id="{1BE2D6F4-60C0-7368-A389-989B40AE3317}"/>
              </a:ext>
            </a:extLst>
          </p:cNvPr>
          <p:cNvPicPr>
            <a:picLocks noChangeAspect="1"/>
          </p:cNvPicPr>
          <p:nvPr/>
        </p:nvPicPr>
        <p:blipFill>
          <a:blip r:embed="rId5"/>
          <a:stretch>
            <a:fillRect/>
          </a:stretch>
        </p:blipFill>
        <p:spPr>
          <a:xfrm rot="5400000">
            <a:off x="9549557" y="4568786"/>
            <a:ext cx="2306200" cy="1837522"/>
          </a:xfrm>
          <a:prstGeom prst="rect">
            <a:avLst/>
          </a:prstGeom>
        </p:spPr>
      </p:pic>
      <p:pic>
        <p:nvPicPr>
          <p:cNvPr id="7" name="Picture 6" descr="A group of triangular shaped objects on a board&#10;&#10;AI-generated content may be incorrect.">
            <a:extLst>
              <a:ext uri="{FF2B5EF4-FFF2-40B4-BE49-F238E27FC236}">
                <a16:creationId xmlns:a16="http://schemas.microsoft.com/office/drawing/2014/main" id="{CBBE995B-BCC3-C50B-0AC4-521DA2C2F65E}"/>
              </a:ext>
            </a:extLst>
          </p:cNvPr>
          <p:cNvPicPr>
            <a:picLocks noChangeAspect="1"/>
          </p:cNvPicPr>
          <p:nvPr/>
        </p:nvPicPr>
        <p:blipFill>
          <a:blip r:embed="rId6"/>
          <a:stretch>
            <a:fillRect/>
          </a:stretch>
        </p:blipFill>
        <p:spPr>
          <a:xfrm>
            <a:off x="5712246" y="4153358"/>
            <a:ext cx="3540088" cy="2655066"/>
          </a:xfrm>
          <a:prstGeom prst="rect">
            <a:avLst/>
          </a:prstGeom>
        </p:spPr>
      </p:pic>
      <p:pic>
        <p:nvPicPr>
          <p:cNvPr id="9" name="Picture 8" descr="A logo of a wolf howling at the moon&#10;&#10;AI-generated content may be incorrect.">
            <a:extLst>
              <a:ext uri="{FF2B5EF4-FFF2-40B4-BE49-F238E27FC236}">
                <a16:creationId xmlns:a16="http://schemas.microsoft.com/office/drawing/2014/main" id="{442B9C63-4B0B-D90A-2ECC-A3DF1788752D}"/>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1000453" y="5128569"/>
            <a:ext cx="1744712" cy="1731195"/>
          </a:xfrm>
          <a:prstGeom prst="rect">
            <a:avLst/>
          </a:prstGeom>
        </p:spPr>
      </p:pic>
    </p:spTree>
    <p:extLst>
      <p:ext uri="{BB962C8B-B14F-4D97-AF65-F5344CB8AC3E}">
        <p14:creationId xmlns:p14="http://schemas.microsoft.com/office/powerpoint/2010/main" val="3446775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02674" y="0"/>
            <a:ext cx="1944624" cy="6858000"/>
          </a:xfrm>
          <a:prstGeom prst="rect">
            <a:avLst/>
          </a:prstGeom>
        </p:spPr>
      </p:pic>
      <p:sp>
        <p:nvSpPr>
          <p:cNvPr id="6" name="Title 5"/>
          <p:cNvSpPr>
            <a:spLocks noGrp="1"/>
          </p:cNvSpPr>
          <p:nvPr>
            <p:ph type="title"/>
          </p:nvPr>
        </p:nvSpPr>
        <p:spPr>
          <a:xfrm>
            <a:off x="3617080" y="235167"/>
            <a:ext cx="6593720" cy="912033"/>
          </a:xfrm>
          <a:noFill/>
          <a:ln>
            <a:noFill/>
          </a:ln>
        </p:spPr>
        <p:txBody>
          <a:bodyPr>
            <a:normAutofit/>
          </a:bodyPr>
          <a:lstStyle/>
          <a:p>
            <a:pPr algn="l"/>
            <a:r>
              <a:rPr lang="en-US" sz="3600" b="1" dirty="0">
                <a:latin typeface="Century Gothic"/>
              </a:rPr>
              <a:t>Learning Through</a:t>
            </a:r>
            <a:r>
              <a:rPr lang="en-US" sz="3600" dirty="0">
                <a:latin typeface="Century Gothic"/>
              </a:rPr>
              <a:t>  </a:t>
            </a:r>
            <a:endParaRPr lang="en-US" sz="6000" b="1" dirty="0">
              <a:solidFill>
                <a:srgbClr val="00B0F0"/>
              </a:solidFill>
              <a:latin typeface="Century Gothic"/>
              <a:ea typeface="Verdana" panose="020B0604030504040204" pitchFamily="34" charset="0"/>
            </a:endParaRPr>
          </a:p>
        </p:txBody>
      </p:sp>
      <p:sp>
        <p:nvSpPr>
          <p:cNvPr id="8" name="TextBox 7">
            <a:extLst>
              <a:ext uri="{FF2B5EF4-FFF2-40B4-BE49-F238E27FC236}">
                <a16:creationId xmlns:a16="http://schemas.microsoft.com/office/drawing/2014/main" id="{D7DBB030-B2A3-4DD9-AFD8-7E07B4C19717}"/>
              </a:ext>
            </a:extLst>
          </p:cNvPr>
          <p:cNvSpPr txBox="1"/>
          <p:nvPr/>
        </p:nvSpPr>
        <p:spPr>
          <a:xfrm>
            <a:off x="3617080" y="1412276"/>
            <a:ext cx="8207458"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CA" sz="2400">
                <a:latin typeface="Century Gothic"/>
              </a:rPr>
              <a:t>More than just skill building or practicing for the world we will grow into, play is the primary way which children manipulate new information, fit it into existing schema or create new ones and then adjust their understanding accordingly. </a:t>
            </a:r>
            <a:endParaRPr lang="en-US" sz="2400"/>
          </a:p>
          <a:p>
            <a:pPr algn="ctr"/>
            <a:endParaRPr lang="en-CA" sz="2400">
              <a:latin typeface="Century Gothic"/>
            </a:endParaRPr>
          </a:p>
          <a:p>
            <a:pPr algn="ctr"/>
            <a:r>
              <a:rPr lang="en-CA" b="1" dirty="0">
                <a:solidFill>
                  <a:srgbClr val="7030A0"/>
                </a:solidFill>
                <a:latin typeface="Century Gothic"/>
              </a:rPr>
              <a:t>formulating </a:t>
            </a:r>
            <a:r>
              <a:rPr lang="en-CA" sz="2400" b="1" dirty="0">
                <a:solidFill>
                  <a:srgbClr val="7030A0"/>
                </a:solidFill>
                <a:latin typeface="Century Gothic"/>
              </a:rPr>
              <a:t>hypothesis</a:t>
            </a:r>
          </a:p>
          <a:p>
            <a:pPr algn="ctr"/>
            <a:r>
              <a:rPr lang="en-CA" sz="2400" b="1" dirty="0">
                <a:solidFill>
                  <a:srgbClr val="7030A0"/>
                </a:solidFill>
                <a:latin typeface="Century Gothic"/>
              </a:rPr>
              <a:t>engaging </a:t>
            </a:r>
            <a:r>
              <a:rPr lang="en-CA" b="1" dirty="0">
                <a:solidFill>
                  <a:srgbClr val="7030A0"/>
                </a:solidFill>
                <a:latin typeface="Century Gothic"/>
              </a:rPr>
              <a:t>in experimentation and exploration</a:t>
            </a:r>
          </a:p>
          <a:p>
            <a:pPr algn="ctr"/>
            <a:r>
              <a:rPr lang="en-CA" sz="2400" b="1" dirty="0">
                <a:solidFill>
                  <a:srgbClr val="7030A0"/>
                </a:solidFill>
                <a:latin typeface="Century Gothic"/>
              </a:rPr>
              <a:t>discovering </a:t>
            </a:r>
            <a:r>
              <a:rPr lang="en-CA" b="1" dirty="0">
                <a:solidFill>
                  <a:srgbClr val="7030A0"/>
                </a:solidFill>
                <a:latin typeface="Century Gothic"/>
              </a:rPr>
              <a:t>patterns</a:t>
            </a:r>
          </a:p>
          <a:p>
            <a:pPr algn="ctr"/>
            <a:r>
              <a:rPr lang="en-CA" b="1" dirty="0">
                <a:solidFill>
                  <a:srgbClr val="7030A0"/>
                </a:solidFill>
                <a:latin typeface="Century Gothic"/>
              </a:rPr>
              <a:t>creating </a:t>
            </a:r>
            <a:r>
              <a:rPr lang="en-CA" sz="2400" b="1" dirty="0">
                <a:solidFill>
                  <a:srgbClr val="7030A0"/>
                </a:solidFill>
                <a:latin typeface="Century Gothic"/>
              </a:rPr>
              <a:t>theories</a:t>
            </a:r>
          </a:p>
        </p:txBody>
      </p:sp>
      <p:pic>
        <p:nvPicPr>
          <p:cNvPr id="9" name="Picture 8" descr="A glass bottle with a brush in it&#10;&#10;AI-generated content may be incorrect.">
            <a:extLst>
              <a:ext uri="{FF2B5EF4-FFF2-40B4-BE49-F238E27FC236}">
                <a16:creationId xmlns:a16="http://schemas.microsoft.com/office/drawing/2014/main" id="{CCAACA0D-B9F8-B179-3DC5-61DF48F5C438}"/>
              </a:ext>
            </a:extLst>
          </p:cNvPr>
          <p:cNvPicPr>
            <a:picLocks noChangeAspect="1"/>
          </p:cNvPicPr>
          <p:nvPr/>
        </p:nvPicPr>
        <p:blipFill>
          <a:blip r:embed="rId4"/>
          <a:stretch>
            <a:fillRect/>
          </a:stretch>
        </p:blipFill>
        <p:spPr>
          <a:xfrm rot="5400000">
            <a:off x="3334210" y="4777877"/>
            <a:ext cx="2260294" cy="1690631"/>
          </a:xfrm>
          <a:prstGeom prst="rect">
            <a:avLst/>
          </a:prstGeom>
        </p:spPr>
      </p:pic>
      <p:pic>
        <p:nvPicPr>
          <p:cNvPr id="10" name="Picture 9" descr="A white sign on a circular object&#10;&#10;AI-generated content may be incorrect.">
            <a:extLst>
              <a:ext uri="{FF2B5EF4-FFF2-40B4-BE49-F238E27FC236}">
                <a16:creationId xmlns:a16="http://schemas.microsoft.com/office/drawing/2014/main" id="{722B1956-042C-C324-888C-1F9FB0E03178}"/>
              </a:ext>
            </a:extLst>
          </p:cNvPr>
          <p:cNvPicPr>
            <a:picLocks noChangeAspect="1"/>
          </p:cNvPicPr>
          <p:nvPr/>
        </p:nvPicPr>
        <p:blipFill>
          <a:blip r:embed="rId5"/>
          <a:stretch>
            <a:fillRect/>
          </a:stretch>
        </p:blipFill>
        <p:spPr>
          <a:xfrm rot="5400000">
            <a:off x="9772420" y="4467798"/>
            <a:ext cx="3068199" cy="1525378"/>
          </a:xfrm>
          <a:prstGeom prst="rect">
            <a:avLst/>
          </a:prstGeom>
        </p:spPr>
      </p:pic>
      <p:pic>
        <p:nvPicPr>
          <p:cNvPr id="11" name="Picture 10" descr="A colorful text on a white background&#10;&#10;AI-generated content may be incorrect.">
            <a:extLst>
              <a:ext uri="{FF2B5EF4-FFF2-40B4-BE49-F238E27FC236}">
                <a16:creationId xmlns:a16="http://schemas.microsoft.com/office/drawing/2014/main" id="{BA217DDB-D872-7E9F-1AFE-FD3242643E29}"/>
              </a:ext>
            </a:extLst>
          </p:cNvPr>
          <p:cNvPicPr>
            <a:picLocks noChangeAspect="1"/>
          </p:cNvPicPr>
          <p:nvPr/>
        </p:nvPicPr>
        <p:blipFill>
          <a:blip r:embed="rId6"/>
          <a:stretch>
            <a:fillRect/>
          </a:stretch>
        </p:blipFill>
        <p:spPr>
          <a:xfrm>
            <a:off x="7463840" y="-1002"/>
            <a:ext cx="3400425" cy="1485900"/>
          </a:xfrm>
          <a:prstGeom prst="rect">
            <a:avLst/>
          </a:prstGeom>
        </p:spPr>
      </p:pic>
      <p:pic>
        <p:nvPicPr>
          <p:cNvPr id="13" name="Picture 12" descr="A logo of a wolf howling at the moon&#10;&#10;AI-generated content may be incorrect.">
            <a:extLst>
              <a:ext uri="{FF2B5EF4-FFF2-40B4-BE49-F238E27FC236}">
                <a16:creationId xmlns:a16="http://schemas.microsoft.com/office/drawing/2014/main" id="{7ABC91B2-5A18-AD9F-AE10-61E23A1D4BC1}"/>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1301242" y="5188727"/>
            <a:ext cx="1744712" cy="1731195"/>
          </a:xfrm>
          <a:prstGeom prst="rect">
            <a:avLst/>
          </a:prstGeom>
        </p:spPr>
      </p:pic>
    </p:spTree>
    <p:extLst>
      <p:ext uri="{BB962C8B-B14F-4D97-AF65-F5344CB8AC3E}">
        <p14:creationId xmlns:p14="http://schemas.microsoft.com/office/powerpoint/2010/main" val="3455113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olorful text on a white background&#10;&#10;AI-generated content may be incorrect.">
            <a:extLst>
              <a:ext uri="{FF2B5EF4-FFF2-40B4-BE49-F238E27FC236}">
                <a16:creationId xmlns:a16="http://schemas.microsoft.com/office/drawing/2014/main" id="{CBCE3914-AE5E-C769-6FB6-03C9F8C54703}"/>
              </a:ext>
            </a:extLst>
          </p:cNvPr>
          <p:cNvPicPr>
            <a:picLocks noChangeAspect="1"/>
          </p:cNvPicPr>
          <p:nvPr/>
        </p:nvPicPr>
        <p:blipFill>
          <a:blip r:embed="rId3"/>
          <a:stretch>
            <a:fillRect/>
          </a:stretch>
        </p:blipFill>
        <p:spPr>
          <a:xfrm>
            <a:off x="6972550" y="-1003"/>
            <a:ext cx="2658478" cy="1124954"/>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3157" y="0"/>
            <a:ext cx="1944624" cy="6858000"/>
          </a:xfrm>
          <a:prstGeom prst="rect">
            <a:avLst/>
          </a:prstGeom>
        </p:spPr>
      </p:pic>
      <p:sp>
        <p:nvSpPr>
          <p:cNvPr id="6" name="Title 5"/>
          <p:cNvSpPr>
            <a:spLocks noGrp="1"/>
          </p:cNvSpPr>
          <p:nvPr>
            <p:ph type="title"/>
          </p:nvPr>
        </p:nvSpPr>
        <p:spPr>
          <a:xfrm>
            <a:off x="3047875" y="-3532"/>
            <a:ext cx="6593720" cy="912033"/>
          </a:xfrm>
          <a:noFill/>
          <a:ln>
            <a:noFill/>
          </a:ln>
        </p:spPr>
        <p:txBody>
          <a:bodyPr>
            <a:normAutofit/>
          </a:bodyPr>
          <a:lstStyle/>
          <a:p>
            <a:pPr algn="l"/>
            <a:r>
              <a:rPr lang="en-US" sz="3600" dirty="0">
                <a:latin typeface="Century Gothic"/>
              </a:rPr>
              <a:t>Learning Through  </a:t>
            </a:r>
            <a:endParaRPr lang="en-US" sz="6600" dirty="0">
              <a:solidFill>
                <a:srgbClr val="00B0F0"/>
              </a:solidFill>
              <a:latin typeface="Century Gothic"/>
              <a:ea typeface="Verdana" panose="020B0604030504040204" pitchFamily="34" charset="0"/>
            </a:endParaRPr>
          </a:p>
        </p:txBody>
      </p:sp>
      <p:sp>
        <p:nvSpPr>
          <p:cNvPr id="2" name="TextBox 1"/>
          <p:cNvSpPr txBox="1"/>
          <p:nvPr/>
        </p:nvSpPr>
        <p:spPr>
          <a:xfrm>
            <a:off x="7508227" y="2824994"/>
            <a:ext cx="4433270" cy="3970318"/>
          </a:xfrm>
          <a:prstGeom prst="rect">
            <a:avLst/>
          </a:prstGeom>
          <a:noFill/>
        </p:spPr>
        <p:txBody>
          <a:bodyPr wrap="square" lIns="91440" tIns="45720" rIns="91440" bIns="45720" rtlCol="0" anchor="t">
            <a:spAutoFit/>
          </a:bodyPr>
          <a:lstStyle/>
          <a:p>
            <a:pPr algn="ctr"/>
            <a:r>
              <a:rPr lang="en-CA" sz="2000" i="1">
                <a:latin typeface="Century Gothic"/>
              </a:rPr>
              <a:t>“Research shows that children who engage in complex forms of socio-dramatic play have greater language skills than non-players, better social skills, more empathy, more imagination, and more of the subtle capacity to know what others mean. They are less aggressive and show more self-control and higher levels of thinking” </a:t>
            </a:r>
          </a:p>
          <a:p>
            <a:pPr algn="ctr"/>
            <a:endParaRPr lang="en-CA" sz="2000" i="1">
              <a:latin typeface="Century Gothic"/>
            </a:endParaRPr>
          </a:p>
          <a:p>
            <a:pPr algn="ctr"/>
            <a:r>
              <a:rPr lang="en-CA" sz="1200" i="1">
                <a:latin typeface="Century Gothic"/>
              </a:rPr>
              <a:t>~Miller &amp; Almon</a:t>
            </a:r>
          </a:p>
        </p:txBody>
      </p:sp>
      <p:pic>
        <p:nvPicPr>
          <p:cNvPr id="3" name="Picture 2" descr="A group of kids playing with colorful plastic blocks&#10;&#10;Description automatically generated">
            <a:extLst>
              <a:ext uri="{FF2B5EF4-FFF2-40B4-BE49-F238E27FC236}">
                <a16:creationId xmlns:a16="http://schemas.microsoft.com/office/drawing/2014/main" id="{8DDAB9C5-386E-829A-1F2E-77E58A0C00D6}"/>
              </a:ext>
            </a:extLst>
          </p:cNvPr>
          <p:cNvPicPr>
            <a:picLocks noChangeAspect="1"/>
          </p:cNvPicPr>
          <p:nvPr/>
        </p:nvPicPr>
        <p:blipFill>
          <a:blip r:embed="rId5"/>
          <a:stretch>
            <a:fillRect/>
          </a:stretch>
        </p:blipFill>
        <p:spPr>
          <a:xfrm>
            <a:off x="4484098" y="4447535"/>
            <a:ext cx="1859861" cy="2351440"/>
          </a:xfrm>
          <a:prstGeom prst="rect">
            <a:avLst/>
          </a:prstGeom>
        </p:spPr>
      </p:pic>
      <p:pic>
        <p:nvPicPr>
          <p:cNvPr id="5" name="Picture 4" descr="A group of kids playing with wooden blocks&#10;&#10;Description automatically generated">
            <a:extLst>
              <a:ext uri="{FF2B5EF4-FFF2-40B4-BE49-F238E27FC236}">
                <a16:creationId xmlns:a16="http://schemas.microsoft.com/office/drawing/2014/main" id="{D8C1635C-822B-5636-8FD4-7EC420352194}"/>
              </a:ext>
            </a:extLst>
          </p:cNvPr>
          <p:cNvPicPr>
            <a:picLocks noChangeAspect="1"/>
          </p:cNvPicPr>
          <p:nvPr/>
        </p:nvPicPr>
        <p:blipFill>
          <a:blip r:embed="rId6"/>
          <a:stretch>
            <a:fillRect/>
          </a:stretch>
        </p:blipFill>
        <p:spPr>
          <a:xfrm>
            <a:off x="9441730" y="136876"/>
            <a:ext cx="1987550" cy="2549611"/>
          </a:xfrm>
          <a:prstGeom prst="rect">
            <a:avLst/>
          </a:prstGeom>
        </p:spPr>
      </p:pic>
      <p:pic>
        <p:nvPicPr>
          <p:cNvPr id="7" name="Picture 6" descr="A group of children sitting around a table with toys&#10;&#10;Description automatically generated">
            <a:extLst>
              <a:ext uri="{FF2B5EF4-FFF2-40B4-BE49-F238E27FC236}">
                <a16:creationId xmlns:a16="http://schemas.microsoft.com/office/drawing/2014/main" id="{4668DDC2-E5A0-3D24-733E-1443FB38D482}"/>
              </a:ext>
            </a:extLst>
          </p:cNvPr>
          <p:cNvPicPr>
            <a:picLocks noChangeAspect="1"/>
          </p:cNvPicPr>
          <p:nvPr/>
        </p:nvPicPr>
        <p:blipFill>
          <a:blip r:embed="rId7"/>
          <a:stretch>
            <a:fillRect/>
          </a:stretch>
        </p:blipFill>
        <p:spPr>
          <a:xfrm>
            <a:off x="3735974" y="1123590"/>
            <a:ext cx="3361151" cy="3120305"/>
          </a:xfrm>
          <a:prstGeom prst="rect">
            <a:avLst/>
          </a:prstGeom>
        </p:spPr>
      </p:pic>
      <p:pic>
        <p:nvPicPr>
          <p:cNvPr id="11" name="Picture 10" descr="A logo of a wolf howling at the moon&#10;&#10;AI-generated content may be incorrect.">
            <a:extLst>
              <a:ext uri="{FF2B5EF4-FFF2-40B4-BE49-F238E27FC236}">
                <a16:creationId xmlns:a16="http://schemas.microsoft.com/office/drawing/2014/main" id="{108CA996-EEEA-5657-2083-6472535C0948}"/>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imgEffect>
                  </a14:imgLayer>
                </a14:imgProps>
              </a:ext>
            </a:extLst>
          </a:blip>
          <a:stretch>
            <a:fillRect/>
          </a:stretch>
        </p:blipFill>
        <p:spPr>
          <a:xfrm>
            <a:off x="1000453" y="5128569"/>
            <a:ext cx="1744712" cy="1731195"/>
          </a:xfrm>
          <a:prstGeom prst="rect">
            <a:avLst/>
          </a:prstGeom>
        </p:spPr>
      </p:pic>
    </p:spTree>
    <p:extLst>
      <p:ext uri="{BB962C8B-B14F-4D97-AF65-F5344CB8AC3E}">
        <p14:creationId xmlns:p14="http://schemas.microsoft.com/office/powerpoint/2010/main" val="3688769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9060" y="10026"/>
            <a:ext cx="1944624" cy="6858000"/>
          </a:xfrm>
          <a:prstGeom prst="rect">
            <a:avLst/>
          </a:prstGeom>
        </p:spPr>
      </p:pic>
      <p:sp>
        <p:nvSpPr>
          <p:cNvPr id="6" name="Title 5"/>
          <p:cNvSpPr>
            <a:spLocks noGrp="1"/>
          </p:cNvSpPr>
          <p:nvPr>
            <p:ph type="title"/>
          </p:nvPr>
        </p:nvSpPr>
        <p:spPr>
          <a:xfrm>
            <a:off x="3231490" y="235167"/>
            <a:ext cx="9127599" cy="985479"/>
          </a:xfrm>
        </p:spPr>
        <p:txBody>
          <a:bodyPr>
            <a:normAutofit fontScale="90000"/>
          </a:bodyPr>
          <a:lstStyle/>
          <a:p>
            <a:pPr algn="l"/>
            <a:r>
              <a:rPr lang="en-US" sz="4000" b="1" dirty="0">
                <a:latin typeface="Century Gothic"/>
                <a:cs typeface="Calibri Light"/>
              </a:rPr>
              <a:t>Stanley Jones​ Kindergarten</a:t>
            </a:r>
            <a:r>
              <a:rPr lang="en-US" b="1" dirty="0">
                <a:latin typeface="Century Gothic"/>
                <a:cs typeface="Calibri Light"/>
              </a:rPr>
              <a:t/>
            </a:r>
            <a:br>
              <a:rPr lang="en-US" b="1" dirty="0">
                <a:latin typeface="Century Gothic"/>
                <a:cs typeface="Calibri Light"/>
              </a:rPr>
            </a:br>
            <a:endParaRPr lang="en-US" b="1">
              <a:latin typeface="Century Gothic"/>
              <a:cs typeface="Calibri Light"/>
            </a:endParaRPr>
          </a:p>
        </p:txBody>
      </p:sp>
      <p:sp>
        <p:nvSpPr>
          <p:cNvPr id="7" name="Content Placeholder 6"/>
          <p:cNvSpPr>
            <a:spLocks noGrp="1"/>
          </p:cNvSpPr>
          <p:nvPr>
            <p:ph idx="1"/>
          </p:nvPr>
        </p:nvSpPr>
        <p:spPr>
          <a:xfrm>
            <a:off x="3369201" y="824186"/>
            <a:ext cx="8163622" cy="4796289"/>
          </a:xfrm>
        </p:spPr>
        <p:txBody>
          <a:bodyPr vert="horz" lIns="91440" tIns="45720" rIns="91440" bIns="45720" rtlCol="0" anchor="t">
            <a:normAutofit/>
          </a:bodyPr>
          <a:lstStyle/>
          <a:p>
            <a:pPr marL="0" indent="0" fontAlgn="base">
              <a:buNone/>
            </a:pPr>
            <a:r>
              <a:rPr lang="en-US" sz="2400" b="1" dirty="0">
                <a:latin typeface="Century Gothic"/>
                <a:cs typeface="Calibri Light"/>
              </a:rPr>
              <a:t>Play-based </a:t>
            </a:r>
            <a:r>
              <a:rPr lang="en-US" sz="2400" b="1" dirty="0">
                <a:solidFill>
                  <a:srgbClr val="000000"/>
                </a:solidFill>
                <a:latin typeface="Century Gothic"/>
                <a:cs typeface="Calibri Light"/>
              </a:rPr>
              <a:t>learning </a:t>
            </a:r>
            <a:r>
              <a:rPr lang="en-US" sz="2400" dirty="0">
                <a:latin typeface="Century Gothic"/>
                <a:cs typeface="Calibri Light"/>
              </a:rPr>
              <a:t>with a focus on:​</a:t>
            </a:r>
            <a:endParaRPr lang="en-US" sz="2400" dirty="0">
              <a:latin typeface="Century Gothic"/>
              <a:ea typeface="Calibri"/>
              <a:cs typeface="Calibri"/>
            </a:endParaRPr>
          </a:p>
          <a:p>
            <a:pPr fontAlgn="base"/>
            <a:r>
              <a:rPr lang="en-US" sz="2400" dirty="0">
                <a:latin typeface="Century Gothic"/>
                <a:cs typeface="Calibri Light"/>
              </a:rPr>
              <a:t>Social Emotional Skill Building</a:t>
            </a:r>
            <a:endParaRPr lang="en-US" sz="2400" dirty="0">
              <a:latin typeface="Century Gothic"/>
              <a:ea typeface="Calibri Light"/>
              <a:cs typeface="Calibri Light"/>
            </a:endParaRPr>
          </a:p>
          <a:p>
            <a:pPr fontAlgn="base"/>
            <a:r>
              <a:rPr lang="en-US" sz="2400" dirty="0">
                <a:latin typeface="Century Gothic"/>
                <a:cs typeface="Calibri Light"/>
              </a:rPr>
              <a:t>Awareness of Self and the Environment​</a:t>
            </a:r>
            <a:endParaRPr lang="en-US" sz="2400" dirty="0">
              <a:latin typeface="Century Gothic"/>
              <a:ea typeface="Calibri Light"/>
              <a:cs typeface="Calibri Light"/>
            </a:endParaRPr>
          </a:p>
          <a:p>
            <a:pPr fontAlgn="base"/>
            <a:r>
              <a:rPr lang="en-US" sz="2400" dirty="0">
                <a:latin typeface="Century Gothic"/>
                <a:cs typeface="Calibri Light"/>
              </a:rPr>
              <a:t>Early Literacy and Numeracy</a:t>
            </a:r>
            <a:endParaRPr lang="en-US" sz="2400" dirty="0">
              <a:latin typeface="Century Gothic"/>
              <a:ea typeface="Calibri Light"/>
              <a:cs typeface="Calibri Light"/>
            </a:endParaRPr>
          </a:p>
          <a:p>
            <a:pPr fontAlgn="base"/>
            <a:r>
              <a:rPr lang="en-US" sz="2400" dirty="0">
                <a:latin typeface="Century Gothic"/>
                <a:cs typeface="Calibri Light"/>
              </a:rPr>
              <a:t>Physical Development​</a:t>
            </a:r>
            <a:endParaRPr lang="en-US" sz="2400" dirty="0">
              <a:latin typeface="Century Gothic"/>
              <a:ea typeface="Calibri Light"/>
              <a:cs typeface="Calibri Light"/>
            </a:endParaRPr>
          </a:p>
          <a:p>
            <a:pPr fontAlgn="base"/>
            <a:r>
              <a:rPr lang="en-US" sz="2400" dirty="0">
                <a:latin typeface="Century Gothic"/>
                <a:cs typeface="Calibri Light"/>
              </a:rPr>
              <a:t>Language and Communication</a:t>
            </a:r>
            <a:endParaRPr lang="en-US" sz="2400" dirty="0">
              <a:latin typeface="Century Gothic"/>
              <a:ea typeface="Calibri Light"/>
              <a:cs typeface="Calibri Light"/>
            </a:endParaRPr>
          </a:p>
          <a:p>
            <a:pPr marL="0" indent="0">
              <a:buNone/>
            </a:pPr>
            <a:endParaRPr lang="en-US">
              <a:latin typeface="Century Gothic"/>
              <a:ea typeface="Calibri"/>
              <a:cs typeface="Calibri"/>
            </a:endParaRPr>
          </a:p>
        </p:txBody>
      </p:sp>
      <p:pic>
        <p:nvPicPr>
          <p:cNvPr id="2" name="Picture 2">
            <a:extLst>
              <a:ext uri="{FF2B5EF4-FFF2-40B4-BE49-F238E27FC236}">
                <a16:creationId xmlns:a16="http://schemas.microsoft.com/office/drawing/2014/main" id="{56E3BFE4-C2F0-417F-8365-DB0886B13F62}"/>
              </a:ext>
            </a:extLst>
          </p:cNvPr>
          <p:cNvPicPr>
            <a:picLocks noChangeAspect="1"/>
          </p:cNvPicPr>
          <p:nvPr/>
        </p:nvPicPr>
        <p:blipFill>
          <a:blip r:embed="rId4"/>
          <a:stretch>
            <a:fillRect/>
          </a:stretch>
        </p:blipFill>
        <p:spPr>
          <a:xfrm>
            <a:off x="4331314" y="3655695"/>
            <a:ext cx="3736052" cy="2879094"/>
          </a:xfrm>
          <a:prstGeom prst="rect">
            <a:avLst/>
          </a:prstGeom>
          <a:ln>
            <a:solidFill>
              <a:srgbClr val="4472C4"/>
            </a:solidFill>
          </a:ln>
        </p:spPr>
      </p:pic>
      <p:pic>
        <p:nvPicPr>
          <p:cNvPr id="5" name="Picture 7" descr="A picture containing diagram&#10;&#10;Description automatically generated">
            <a:extLst>
              <a:ext uri="{FF2B5EF4-FFF2-40B4-BE49-F238E27FC236}">
                <a16:creationId xmlns:a16="http://schemas.microsoft.com/office/drawing/2014/main" id="{1801FD68-F40D-40CB-B754-197A557B9D15}"/>
              </a:ext>
            </a:extLst>
          </p:cNvPr>
          <p:cNvPicPr>
            <a:picLocks noChangeAspect="1"/>
          </p:cNvPicPr>
          <p:nvPr/>
        </p:nvPicPr>
        <p:blipFill>
          <a:blip r:embed="rId5"/>
          <a:stretch>
            <a:fillRect/>
          </a:stretch>
        </p:blipFill>
        <p:spPr>
          <a:xfrm>
            <a:off x="915288" y="236551"/>
            <a:ext cx="2162175" cy="1676400"/>
          </a:xfrm>
          <a:prstGeom prst="rect">
            <a:avLst/>
          </a:prstGeom>
        </p:spPr>
      </p:pic>
      <p:pic>
        <p:nvPicPr>
          <p:cNvPr id="3" name="Picture 2" descr="A board with pictures of animals and words&#10;&#10;AI-generated content may be incorrect.">
            <a:extLst>
              <a:ext uri="{FF2B5EF4-FFF2-40B4-BE49-F238E27FC236}">
                <a16:creationId xmlns:a16="http://schemas.microsoft.com/office/drawing/2014/main" id="{D32F45E7-B6F4-EBE4-858C-ACEBA9F3C151}"/>
              </a:ext>
            </a:extLst>
          </p:cNvPr>
          <p:cNvPicPr>
            <a:picLocks noChangeAspect="1"/>
          </p:cNvPicPr>
          <p:nvPr/>
        </p:nvPicPr>
        <p:blipFill>
          <a:blip r:embed="rId6"/>
          <a:stretch>
            <a:fillRect/>
          </a:stretch>
        </p:blipFill>
        <p:spPr>
          <a:xfrm>
            <a:off x="8636133" y="2275729"/>
            <a:ext cx="3430263" cy="2591145"/>
          </a:xfrm>
          <a:prstGeom prst="rect">
            <a:avLst/>
          </a:prstGeom>
        </p:spPr>
      </p:pic>
      <p:pic>
        <p:nvPicPr>
          <p:cNvPr id="9" name="Picture 8" descr="A logo of a wolf howling at the moon&#10;&#10;AI-generated content may be incorrect.">
            <a:extLst>
              <a:ext uri="{FF2B5EF4-FFF2-40B4-BE49-F238E27FC236}">
                <a16:creationId xmlns:a16="http://schemas.microsoft.com/office/drawing/2014/main" id="{89E098DF-321D-CC11-21D4-080D371FE9F7}"/>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1020505" y="5128569"/>
            <a:ext cx="1744712" cy="1731195"/>
          </a:xfrm>
          <a:prstGeom prst="rect">
            <a:avLst/>
          </a:prstGeom>
        </p:spPr>
      </p:pic>
    </p:spTree>
    <p:extLst>
      <p:ext uri="{BB962C8B-B14F-4D97-AF65-F5344CB8AC3E}">
        <p14:creationId xmlns:p14="http://schemas.microsoft.com/office/powerpoint/2010/main" val="3170633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7904" y="0"/>
            <a:ext cx="1944624" cy="6858000"/>
          </a:xfrm>
          <a:prstGeom prst="rect">
            <a:avLst/>
          </a:prstGeom>
        </p:spPr>
      </p:pic>
      <p:sp>
        <p:nvSpPr>
          <p:cNvPr id="6" name="Title 5"/>
          <p:cNvSpPr>
            <a:spLocks noGrp="1"/>
          </p:cNvSpPr>
          <p:nvPr>
            <p:ph type="title"/>
          </p:nvPr>
        </p:nvSpPr>
        <p:spPr>
          <a:xfrm>
            <a:off x="2956068" y="33191"/>
            <a:ext cx="6898048" cy="912033"/>
          </a:xfrm>
        </p:spPr>
        <p:txBody>
          <a:bodyPr>
            <a:normAutofit fontScale="90000"/>
          </a:bodyPr>
          <a:lstStyle/>
          <a:p>
            <a:r>
              <a:rPr lang="en-US" b="1">
                <a:latin typeface="Century Gothic"/>
                <a:ea typeface="Calibri Light"/>
                <a:cs typeface="Calibri Light"/>
              </a:rPr>
              <a:t>Kindergarten Early Literacy</a:t>
            </a:r>
            <a:endParaRPr lang="en-US" sz="3600" b="1">
              <a:latin typeface="Century Gothic"/>
              <a:ea typeface="Calibri Light"/>
              <a:cs typeface="Calibri Light"/>
            </a:endParaRPr>
          </a:p>
        </p:txBody>
      </p:sp>
      <p:sp>
        <p:nvSpPr>
          <p:cNvPr id="7" name="Content Placeholder 6"/>
          <p:cNvSpPr>
            <a:spLocks noGrp="1"/>
          </p:cNvSpPr>
          <p:nvPr>
            <p:ph idx="1"/>
          </p:nvPr>
        </p:nvSpPr>
        <p:spPr>
          <a:xfrm>
            <a:off x="3047876" y="925173"/>
            <a:ext cx="6593719" cy="2955988"/>
          </a:xfrm>
        </p:spPr>
        <p:txBody>
          <a:bodyPr vert="horz" lIns="91440" tIns="45720" rIns="91440" bIns="45720" rtlCol="0" anchor="t">
            <a:normAutofit/>
          </a:bodyPr>
          <a:lstStyle/>
          <a:p>
            <a:pPr fontAlgn="base"/>
            <a:r>
              <a:rPr lang="en-US" sz="2400" dirty="0">
                <a:latin typeface="Century Gothic"/>
                <a:cs typeface="Calibri Light"/>
              </a:rPr>
              <a:t>Scope and Sequence - Intentional phonics and phonemic awareness</a:t>
            </a:r>
            <a:endParaRPr lang="en-US" sz="2400" dirty="0">
              <a:latin typeface="Century Gothic"/>
              <a:ea typeface="Calibri Light"/>
              <a:cs typeface="Calibri Light"/>
            </a:endParaRPr>
          </a:p>
          <a:p>
            <a:r>
              <a:rPr lang="en-US" sz="2400" dirty="0">
                <a:latin typeface="Century Gothic"/>
                <a:cs typeface="Calibri Light"/>
              </a:rPr>
              <a:t>Games and Songs</a:t>
            </a:r>
            <a:endParaRPr lang="en-US" sz="2400" dirty="0">
              <a:latin typeface="Century Gothic"/>
              <a:ea typeface="Calibri Light"/>
              <a:cs typeface="Calibri Light"/>
            </a:endParaRPr>
          </a:p>
          <a:p>
            <a:r>
              <a:rPr lang="en-US" sz="2400" dirty="0">
                <a:latin typeface="Century Gothic"/>
                <a:ea typeface="Calibri Light"/>
                <a:cs typeface="Calibri Light"/>
              </a:rPr>
              <a:t>Writing/Representing </a:t>
            </a:r>
          </a:p>
          <a:p>
            <a:r>
              <a:rPr lang="en-US" sz="2400" dirty="0">
                <a:latin typeface="Century Gothic"/>
                <a:ea typeface="Calibri Light"/>
                <a:cs typeface="Calibri Light"/>
              </a:rPr>
              <a:t>Fostering Joyful Literacy</a:t>
            </a:r>
          </a:p>
          <a:p>
            <a:endParaRPr lang="en-US">
              <a:highlight>
                <a:srgbClr val="FFFF00"/>
              </a:highlight>
              <a:latin typeface="Century Gothic"/>
              <a:ea typeface="Calibri Light"/>
              <a:cs typeface="Calibri Light"/>
            </a:endParaRPr>
          </a:p>
          <a:p>
            <a:pPr marL="0" indent="0">
              <a:buNone/>
            </a:pPr>
            <a:endParaRPr lang="en-US">
              <a:latin typeface="Century Gothic"/>
              <a:ea typeface="Calibri"/>
              <a:cs typeface="Calibri"/>
            </a:endParaRPr>
          </a:p>
        </p:txBody>
      </p:sp>
      <p:pic>
        <p:nvPicPr>
          <p:cNvPr id="2" name="Picture 1" descr="UFLI Order Form – Canada">
            <a:extLst>
              <a:ext uri="{FF2B5EF4-FFF2-40B4-BE49-F238E27FC236}">
                <a16:creationId xmlns:a16="http://schemas.microsoft.com/office/drawing/2014/main" id="{EC827876-7237-FF09-750E-2FFDC53204CE}"/>
              </a:ext>
            </a:extLst>
          </p:cNvPr>
          <p:cNvPicPr>
            <a:picLocks noChangeAspect="1"/>
          </p:cNvPicPr>
          <p:nvPr/>
        </p:nvPicPr>
        <p:blipFill>
          <a:blip r:embed="rId4"/>
          <a:stretch>
            <a:fillRect/>
          </a:stretch>
        </p:blipFill>
        <p:spPr>
          <a:xfrm rot="20760000">
            <a:off x="7279890" y="1738297"/>
            <a:ext cx="1150323" cy="1331789"/>
          </a:xfrm>
          <a:prstGeom prst="rect">
            <a:avLst/>
          </a:prstGeom>
        </p:spPr>
      </p:pic>
      <p:pic>
        <p:nvPicPr>
          <p:cNvPr id="8" name="Picture 7" descr="Lively Letters™ – readingwithtlc">
            <a:extLst>
              <a:ext uri="{FF2B5EF4-FFF2-40B4-BE49-F238E27FC236}">
                <a16:creationId xmlns:a16="http://schemas.microsoft.com/office/drawing/2014/main" id="{29D0ED9C-62A5-A3E8-925D-6D7B2B0BBC28}"/>
              </a:ext>
            </a:extLst>
          </p:cNvPr>
          <p:cNvPicPr>
            <a:picLocks noChangeAspect="1"/>
          </p:cNvPicPr>
          <p:nvPr/>
        </p:nvPicPr>
        <p:blipFill>
          <a:blip r:embed="rId5"/>
          <a:stretch>
            <a:fillRect/>
          </a:stretch>
        </p:blipFill>
        <p:spPr>
          <a:xfrm>
            <a:off x="9929792" y="134344"/>
            <a:ext cx="1923287" cy="1364841"/>
          </a:xfrm>
          <a:prstGeom prst="rect">
            <a:avLst/>
          </a:prstGeom>
        </p:spPr>
      </p:pic>
      <p:pic>
        <p:nvPicPr>
          <p:cNvPr id="10" name="Picture 9" descr="A group of children holding up signs&#10;&#10;Description automatically generated">
            <a:extLst>
              <a:ext uri="{FF2B5EF4-FFF2-40B4-BE49-F238E27FC236}">
                <a16:creationId xmlns:a16="http://schemas.microsoft.com/office/drawing/2014/main" id="{ECEBB20E-FD26-B31F-A03E-9A2C23C88F19}"/>
              </a:ext>
            </a:extLst>
          </p:cNvPr>
          <p:cNvPicPr>
            <a:picLocks noChangeAspect="1"/>
          </p:cNvPicPr>
          <p:nvPr/>
        </p:nvPicPr>
        <p:blipFill>
          <a:blip r:embed="rId6"/>
          <a:stretch>
            <a:fillRect/>
          </a:stretch>
        </p:blipFill>
        <p:spPr>
          <a:xfrm>
            <a:off x="9158795" y="1987472"/>
            <a:ext cx="2618948" cy="2723071"/>
          </a:xfrm>
          <a:prstGeom prst="rect">
            <a:avLst/>
          </a:prstGeom>
        </p:spPr>
      </p:pic>
      <p:pic>
        <p:nvPicPr>
          <p:cNvPr id="12" name="Picture 11" descr="A person teaching a group of children&#10;&#10;Description automatically generated">
            <a:extLst>
              <a:ext uri="{FF2B5EF4-FFF2-40B4-BE49-F238E27FC236}">
                <a16:creationId xmlns:a16="http://schemas.microsoft.com/office/drawing/2014/main" id="{90598EB2-03D3-7531-0C52-41EA2B7B837B}"/>
              </a:ext>
            </a:extLst>
          </p:cNvPr>
          <p:cNvPicPr>
            <a:picLocks noChangeAspect="1"/>
          </p:cNvPicPr>
          <p:nvPr/>
        </p:nvPicPr>
        <p:blipFill>
          <a:blip r:embed="rId7"/>
          <a:stretch>
            <a:fillRect/>
          </a:stretch>
        </p:blipFill>
        <p:spPr>
          <a:xfrm>
            <a:off x="2959690" y="3189156"/>
            <a:ext cx="2620901" cy="2365024"/>
          </a:xfrm>
          <a:prstGeom prst="rect">
            <a:avLst/>
          </a:prstGeom>
        </p:spPr>
      </p:pic>
      <p:pic>
        <p:nvPicPr>
          <p:cNvPr id="13" name="Picture 12" descr="A child&amp;#39;s drawing on a notebook&#10;&#10;Description automatically generated">
            <a:extLst>
              <a:ext uri="{FF2B5EF4-FFF2-40B4-BE49-F238E27FC236}">
                <a16:creationId xmlns:a16="http://schemas.microsoft.com/office/drawing/2014/main" id="{5201E23E-3999-BE4F-4D57-593E337A329B}"/>
              </a:ext>
            </a:extLst>
          </p:cNvPr>
          <p:cNvPicPr>
            <a:picLocks noChangeAspect="1"/>
          </p:cNvPicPr>
          <p:nvPr/>
        </p:nvPicPr>
        <p:blipFill>
          <a:blip r:embed="rId8"/>
          <a:stretch>
            <a:fillRect/>
          </a:stretch>
        </p:blipFill>
        <p:spPr>
          <a:xfrm>
            <a:off x="6017943" y="3118123"/>
            <a:ext cx="2853293" cy="3702735"/>
          </a:xfrm>
          <a:prstGeom prst="rect">
            <a:avLst/>
          </a:prstGeom>
        </p:spPr>
      </p:pic>
      <p:pic>
        <p:nvPicPr>
          <p:cNvPr id="5" name="Picture 4" descr="A logo of a wolf howling at the moon&#10;&#10;AI-generated content may be incorrect.">
            <a:extLst>
              <a:ext uri="{FF2B5EF4-FFF2-40B4-BE49-F238E27FC236}">
                <a16:creationId xmlns:a16="http://schemas.microsoft.com/office/drawing/2014/main" id="{6DCCFF0F-9CC8-F9B3-4253-586230194100}"/>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Lst>
          </a:blip>
          <a:stretch>
            <a:fillRect/>
          </a:stretch>
        </p:blipFill>
        <p:spPr>
          <a:xfrm>
            <a:off x="910216" y="5128569"/>
            <a:ext cx="1744712" cy="1731195"/>
          </a:xfrm>
          <a:prstGeom prst="rect">
            <a:avLst/>
          </a:prstGeom>
        </p:spPr>
      </p:pic>
    </p:spTree>
    <p:extLst>
      <p:ext uri="{BB962C8B-B14F-4D97-AF65-F5344CB8AC3E}">
        <p14:creationId xmlns:p14="http://schemas.microsoft.com/office/powerpoint/2010/main" val="2238479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group of wooden toys on a white surface&#10;&#10;Description automatically generated">
            <a:extLst>
              <a:ext uri="{FF2B5EF4-FFF2-40B4-BE49-F238E27FC236}">
                <a16:creationId xmlns:a16="http://schemas.microsoft.com/office/drawing/2014/main" id="{FDC0B9C1-0EC3-7810-9ED2-0C238021B1BF}"/>
              </a:ext>
            </a:extLst>
          </p:cNvPr>
          <p:cNvPicPr>
            <a:picLocks noChangeAspect="1"/>
          </p:cNvPicPr>
          <p:nvPr/>
        </p:nvPicPr>
        <p:blipFill>
          <a:blip r:embed="rId3"/>
          <a:srcRect t="208" r="21222" b="429"/>
          <a:stretch/>
        </p:blipFill>
        <p:spPr>
          <a:xfrm>
            <a:off x="9301791" y="3960043"/>
            <a:ext cx="2094181" cy="2001706"/>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6434" y="0"/>
            <a:ext cx="1944624" cy="6858000"/>
          </a:xfrm>
          <a:prstGeom prst="rect">
            <a:avLst/>
          </a:prstGeom>
        </p:spPr>
      </p:pic>
      <p:sp>
        <p:nvSpPr>
          <p:cNvPr id="6" name="Title 5"/>
          <p:cNvSpPr>
            <a:spLocks noGrp="1"/>
          </p:cNvSpPr>
          <p:nvPr>
            <p:ph type="title"/>
          </p:nvPr>
        </p:nvSpPr>
        <p:spPr>
          <a:xfrm>
            <a:off x="3249057" y="114851"/>
            <a:ext cx="7513781" cy="912033"/>
          </a:xfrm>
        </p:spPr>
        <p:txBody>
          <a:bodyPr>
            <a:normAutofit fontScale="90000"/>
          </a:bodyPr>
          <a:lstStyle/>
          <a:p>
            <a:r>
              <a:rPr lang="en-US" b="1">
                <a:latin typeface="Century Gothic"/>
                <a:cs typeface="Calibri Light"/>
              </a:rPr>
              <a:t>Kindergarten Early Numeracy</a:t>
            </a:r>
            <a:endParaRPr lang="en-US" sz="3600" b="1">
              <a:latin typeface="Century Gothic"/>
              <a:cs typeface="Calibri Light"/>
            </a:endParaRPr>
          </a:p>
        </p:txBody>
      </p:sp>
      <p:sp>
        <p:nvSpPr>
          <p:cNvPr id="7" name="Content Placeholder 6"/>
          <p:cNvSpPr>
            <a:spLocks noGrp="1"/>
          </p:cNvSpPr>
          <p:nvPr>
            <p:ph idx="1"/>
          </p:nvPr>
        </p:nvSpPr>
        <p:spPr>
          <a:xfrm>
            <a:off x="3350840" y="1035343"/>
            <a:ext cx="6593719" cy="4796289"/>
          </a:xfrm>
        </p:spPr>
        <p:txBody>
          <a:bodyPr vert="horz" lIns="91440" tIns="45720" rIns="91440" bIns="45720" rtlCol="0" anchor="t">
            <a:normAutofit/>
          </a:bodyPr>
          <a:lstStyle/>
          <a:p>
            <a:pPr fontAlgn="base"/>
            <a:r>
              <a:rPr lang="en-US" sz="2400" dirty="0">
                <a:latin typeface="Century Gothic"/>
                <a:ea typeface="Calibri Light"/>
                <a:cs typeface="Calibri Light"/>
              </a:rPr>
              <a:t>Number sense​</a:t>
            </a:r>
            <a:endParaRPr lang="en-US" sz="2400" dirty="0">
              <a:latin typeface="Century Gothic"/>
              <a:ea typeface="Calibri"/>
              <a:cs typeface="Calibri"/>
            </a:endParaRPr>
          </a:p>
          <a:p>
            <a:pPr fontAlgn="base"/>
            <a:r>
              <a:rPr lang="en-US" sz="2400" dirty="0">
                <a:latin typeface="Century Gothic"/>
                <a:ea typeface="Calibri Light"/>
                <a:cs typeface="Calibri Light"/>
              </a:rPr>
              <a:t>Representing numbers​</a:t>
            </a:r>
          </a:p>
          <a:p>
            <a:r>
              <a:rPr lang="en-US" sz="2400" dirty="0">
                <a:latin typeface="Century Gothic"/>
                <a:ea typeface="Calibri Light"/>
                <a:cs typeface="Calibri Light"/>
              </a:rPr>
              <a:t>Loose Parts</a:t>
            </a:r>
          </a:p>
          <a:p>
            <a:pPr fontAlgn="base"/>
            <a:r>
              <a:rPr lang="en-US" sz="2400" dirty="0">
                <a:latin typeface="Century Gothic"/>
                <a:ea typeface="Calibri Light"/>
                <a:cs typeface="Calibri Light"/>
              </a:rPr>
              <a:t>Patterns ​</a:t>
            </a:r>
          </a:p>
          <a:p>
            <a:pPr fontAlgn="base"/>
            <a:r>
              <a:rPr lang="en-US" sz="2400" dirty="0">
                <a:latin typeface="Century Gothic"/>
                <a:ea typeface="Calibri Light"/>
                <a:cs typeface="Calibri Light"/>
              </a:rPr>
              <a:t>Shape and Space</a:t>
            </a:r>
          </a:p>
          <a:p>
            <a:pPr marL="0" indent="0">
              <a:buNone/>
            </a:pPr>
            <a:endParaRPr lang="en-US"/>
          </a:p>
        </p:txBody>
      </p:sp>
      <p:sp>
        <p:nvSpPr>
          <p:cNvPr id="2" name="AutoShape 2" descr="data:image/jpg;base64,%20/9j/4AAQSkZJRgABAQEAYABgAAD/2wBDAAUDBAQEAwUEBAQFBQUGBwwIBwcHBw8LCwkMEQ8SEhEPERETFhwXExQaFRERGCEYGh0dHx8fExciJCIeJBweHx7/2wBDAQUFBQcGBw4ICA4eFBEUHh4eHh4eHh4eHh4eHh4eHh4eHh4eHh4eHh4eHh4eHh4eHh4eHh4eHh4eHh4eHh4eHh7/wAARCAC5AO8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ooooAKKKKACiiigAooooAKKKKACiiigAooooAKKKKACiiigAooooAKKKKACiiigAooooAKKKKACiiigAooozQAUUZozQAUUZozQBm6rr2j6UXXUNRt7d0jWRkZ/n2M4RW2jkgsQo468VHZ+JvDt40i22t6fKYrcXMgW4X5IiMhzzwMEHJ9R61yfjX4ZWHibWZtXn1KdLuVo1ZXTzIjAm1hCY8gEb13E9eSM4p+jfD3+zvDeoeGTrLTaVcW0sMe62UToZTlyZM5IGMKMDAwCTgEAHZw6pps1it/DqFrLaNjbOkqtGcnHDA46kCp4biCaPzIZkkTJXcrZGQdpH4EEfUV51qXwo0u71d5kvGhsDbrGLPYXPmeakjOXLZOSgJzyScknAxSf4M6PJ4hTUJNSneyUzyGzIOzfIZTkYbGA0u7kE7kByKAPStX1bTNJt1uNUv7ayhZxGrzyBAWPQAnvVppY1Us0ihVBJJPAHrXC2HgFtL0vTrXTNZdXsHPlNdQ+eNjwpHINrN95ipfOeC7DBBIrAX4MW8lrrv2jxFdPe6s6g3QhAMUQBDLgtzvyGY8ZYA4wMUAetLJGyhldWUjIIOQRVJNa0h76axXU7Q3UDKksImXejN90Eep7Vj+DPCUfhvTZLOHUrqZZLuS6PAUZcglccnHHr3OMDisPXvhnaa3qWqXF7qBSG9mimSOCAIY3Q53k55fsGwDgDOSAQAd+80KSLG0iK75KqTy2OuB36ihriFZkhaVFldSyoTgsBjJA9BkfmK8k1n4Mz6tqi6nf+NtTup1d3CvHtj+dwxUBWBCDblVBGDzk8Yt/8Kc03+yItO/ti8YQ2xgjmkBkdd3kb2BZs5ZoN3plj9CAep71xnPFJvXHWvPvFHw7m1u+vrhtdkRLp4mCtCWZFVCpXO4DGfnX5QVfnmovhv8ADf8A4RW/iupdSlugLMJJEHYRm4ICvIE6D5FAz1JZy3JoA7+0v7K8V2tbqGdUYKxjcMAcZwcexH51PvX1ryWX4KabFZpBp2u3tmBKjyRrkRyqiqFVlVgflIZgQQct7Cr+vfCyPV/G0/iaTxFqEcjKTDErMPKfywinhsEKVDgEdc880AejwXdrOHMNxFIEYq21gdrA4IPuCCPwqQyID94eteUan8FdHuZNTmg1S5glvGDRrg7If37zOoAYHa2/awzyFFWfE/wul1zULm6bXpLYtYW9nERFv3BAQ/mZOWU5B27sZwTmgD0hL6ykmMKXcDSgsCgcFhtIDcexIz6ZHrU4ZT0PfFeXav8AB7Sbq2b7NqE1tcF5XMoTl97wsyuQQSD5IB5Gc+1aHgv4Y6d4W1e11Oy1G6eeKOOOcszYnKpKrswLHlzIjEnJzEvNAHoVFGaM0AFFGaM0AFFGaKAOLSxvta8X67DJr+r2UFmbdIYbSZUUbotzHlSSSTV7/hE5f+hs8Tf+Baf/ABFL4b/5HXxV/wBdbX/0QK6UmgDmf+ETl/6GzxN/4Fp/8RR/wicv/Q2eJv8AwLT/AOIqKHxFqtwplhsLIRl2C77hs4DEc4T2p/8AbmtZ/wCPHT//AAJf/wCIr5irxjk9KbpzrJNepssPUavYd/wicv8A0Nnib/wLT/4ij/hE5f8AobPE3/gWn/xFeZ6r+0NZaXql3pt14XunntJ3hkaO5XaxU4yMgHH4VWH7Sml/9Crf/wDgSlfeYfI8wxFKNalSbjJJp+TPJlmmEhJxlNXR6r/wicv/AENnib/wLT/4ij/hE5f+hs8Tf+Baf/EV88aj+2r4csr6e0fwNqzNDIUJF3Hg4PXpUA/be8N/9CJq/wD4GR/4V5koShJxktUd6aauj6O/4ROX/obPE3/gWn/xFH/CJy/9DZ4m/wDAtP8A4iqej+L9S1TSLLUodFhjivLeOdFe7+ZVdQwB+Trg1bHiDVsgf2Tb8/8AT2f/AIivmZcXZPCbhKurrQ3VCo+gv/CJy/8AQ2eJv/AtP/iKP+ETl/6GzxN/4Fp/8RXmd1+0Zo9tdT2svhnUjJDK0T7ZoyNysQce2RUf/DSeh/8AQsap/wB/Y/8AGvuKWSZhWpqrCk3Fq6duh5csywsZcrmrnqH/AAicv/Q2eJv/AALT/wCIoPhOX/obPEv/AIFp/wDEV86XH7bXhuGZ4m8CavlWIP8Apkf+FM/4be8NN/zImr/+Bkf+FeZJNOzO659G/wDCJy/9DZ4m/wDAtP8A4il/4ROXH/I2eJf/AALT/wCIqjo3iXWNT0ey1KO3sIku7eO4VGZyVDqGAJ74zU1zrutQW0s7Q6ewjRnIy/IAz/SvlP8AXPKPbex9r717Ws99uxs8PNLmsT/8InN28WeJf/AtP/iKP+ETm7+LPEv/AIFp/wDEV5PbftKWH2dDceFLsSkfPsuU259sis/xZ+1LZ6T4eu9RtPB9zNPCFKxy3iopywHJCkjg+lfoEshzGFP2kqT5bXv5HlQzTCzkoRmrs9p/4ROT/obfEv8A4Fp/8RSf8InL/wBDZ4l/8C0/+Ir5RP7cWoj/AJpxa/8Ag3b/AONV13wf/ar1P4hePbLwrH4Js9Oa7WRhcNqTSBdiFvu+WPT1rxK9aFCnKpN2UVd/I9BK59A/8InL/wBDZ4m/8C0/+Io/4ROX/obPE3/gWn/xFR/2zrv/AD76b/38k/wrH8ZeOtS8K+HbjXLzTbS6gtmQPFDMyu251XgkY/iFfO4TjDKcXXjQpVbyk0krPVvboaVKM6cXKWyNz/hE5f8AobPE3/gWn/xFH/CJy/8AQ2eJv/AtP/iK8l/4aVs/+hRu/wDwMT/4mszxT+1NDpOg3OoW3guaaWIAqkt+qqckDkhSe/pX39Xh/MaUHOdJpI8qnmuEnJRjNXZ7b/wicn/Q2+Jf/AtP/iKP+ETl/wCht8S/+Baf/EV8oH9uLUf+icWv/g3b/wCNVvfDr9sSfxR450Xw9eeCbPTbfUbyO3lu21YkQKxwXIMYHH1FeOegfSP/AAicv/Q2eJv/AALT/wCIo/4ROX/obPE3/gWn/wARW9YXtpf263NjcwXUDZ2ywyB0bHXBHBqxQBzDeE5gOPFnib/wLT/4ineAnu1Gt2V1qF1fCy1NoIZblg0mzyomwSAM8se1dI3Suc8Ff8hHxR/2GW/9J4KAE8N/8jr4q/662v8A6IFdI3Sub8N/8jr4q/662v8A6IFdI1KWwHCaP/x4L/vyf+htVwdRWbpV3ax2YR7mFWEkmVZwCPnarQvrPP8Ax92//fwV/LGZYOv9fqvkfxPo+57kZLlWp8jePf8AkeNd/wCwhP8A+hmsUZz+NbfjtXbxrrjKjsp1CchgpII3msYRyZ/1Un/fJr/RbhvE0Y5Nhoykk1COl12R+L46jUeKm+V7vp5ngnif/kYtQ/6+H/nWcK1vE1vcHxDqBEMv/Hw/8B9azxa3HXyJf++DX43jH+/qPzf5n6PQ/hx9EfqL4D/5EbQP+wXbf+ilrbX7y/UVz/gS4t18EaArXESkaZbAguMg+UtbYuLfcv8ApEPX/noK/kjG4et9dqPkfxPo+59DGS5UfGuvf8h7U/8Ar9n/APRjVSFX9djkOu6kRG5BvZyCFPI8xqpCOTP+qk/75Nf6Q5NXpLKaF5L+HH/0k/FsRSn9ak0nv28z541P/kIXH/XVv51AvBq7qVtcfb5z5Ev+sb+A+tQLa3Gf9RL/AN8GvxCtb2svVn6XD4UfqT4H/wCRJ0H/ALBlt/6KWr2rAf2Teen2eT/0E1i+CNU00eCtCBv7cEabbgjzB/zyWr+q6ppraXeKt9bkm3kAAcf3TX8vRwOJ/tjm9m7e07P+Y9mrNewevR/kfG8f3F+grC+IX/Im6j/ur/6GtdAkcgQZikHA/gPpWJ48t7ibwlfQw288kjKoVVjJJO8dBX+iOPxFF5VNKSvyd/I/HsFSqfXINxfxdvM8ONexfsb/APJf9D/65XH/AKJavNj4T8U548Nazj/rxl/+Jr1f9k7RtY0n456NfarpN/YWqxzh5rm2eNFJiYDLMAOtfzznSvl9dL+WX5M/TafxI+9u1cJ8e/8AklWr/wC9B/6Pjrrv7U0zH/IQtP8Av8v+NcX8b7u1vPhlqtvaXMVxMzQbY4nDscTJ0A57Gv554SweIjneElKDS549PNHo4+SeGqJdmfMgrB+IX/In3/8Aur/6EK6f+z9Q7afef9+H/wAKxPHek6pP4UvYodLv5JGC7VW3ck/MOgxX+iGbYuhLAVUpq/K+q7H4/gaNRYqm3F79jwc9KQZxW0fCfinH/Itaz/4Ay/8AxNb/AMO/hv4g8TeN9F8PXml6vptvqN4lvJdtYSYhVjgscgDj3Nfgx+mH3t+xMP8AjHDw3/vXH/o569orjPgv4FX4b/DzTvCMepNqKWRkxcNF5Zbe5b7uT0zjrXZ0AI3Suc8Ff8hHxR/2GW/9J4K6Nulc54K/5CPij/sMt/6TwUAJ4b/5HTxV/wBdbX/0QK6UiuNWbWNJ8Wa5cxeG77Uba9MDxS28sIHyxBWBDupByKu/8JFrP/Qk6z/3/tv/AI7QB0RhizkxqT9KPJi/55p+Vc7/AMJFrP8A0JOs/wDf+2/+O0f8JFrP/Qk6z/3/ALb/AOO1Hs4dgudF5Uec+Wv5UeVH/wA81/Kud/4SLWf+hJ1n/v8A23/x2j/hItZ/6EnWf+/9t/8AHa0uKyNxtPsGYs1jbMxOSTEpJ/Sk/s3Tv+fC1/78r/hWJ/wkWs/9CTrP/f8Atv8A47R/wkWs/wDQk6z/AN/7b/47SGbv2Cxxj7Hb/wDfsUfYLH/nzt/+/YrC/wCEi1n/AKEnWf8Av/bf/HaP+Ei1n/oSdZ/7/wBt/wDHaz9jT/lX3DuzfFrajpbxf98Cj7Lbf8+8X/fArA/4SLWf+hJ1n/v/AG3/AMdo/wCEi1n/AKEnWf8Av/bf/Ha15n3I5V2Nv+zdP/58LX/vyv8AhQdN07/nwtf+/K/4Vif8JFrP/Qk6z/3/ALb/AOO0f8JFrP8A0JOs/wDf+2/+O0ijo0jRFCqiqo4AAwBS7V9K5v8A4SLWf+hJ1n/v/bf/AB2j/hItZ/6EnWf+/wDbf/HaXKuwHReVH/zzX8qURxg5CKD7Cuc/4SLWf+hJ1n/v/bf/AB2j/hItZ/6EnWf+/wDbf/Haq7FZHS4pGRWGGUMPQ81zf/CRaz/0JOs/9/7b/wCO0f8ACRaz/wBCTrP/AH/tv/jtKwzofIh/54x/98ilEMSncsaA+oFc7/wkWs/9CTrP/f8Atv8A47R/wkWs/wDQk6z/AN/7b/47UKnFdAudJtX0o2rnpXN/8JFrP/Qk6z/3/tv/AI7R/wAJFrP/AEJOs/8Af+2/+O1YrI6XFGK5r/hItZ/6EnWf+/8Abf8Ax2j/AISLWf8AoSdZ/wC/9t/8doGdLRXNf8JFrP8A0JOs/wDf+2/+O0f8JFrP/Qk6z/3/ALb/AOO0AdI3Suc8Ff8AIR8Uf9hlv/SeCmnxFrIH/Ik6z/3+tv8A47T/AALDfr/bV5f6fLYNe6k08UMrozhPKiQE7SR1Q96AIZdZ8QXHiDUdN0fS9NljsPKWSW6vHjLM6b+FWNuAMd6l+1eOP+gP4f8A/BlL/wDGaTw3/wAjr4q/662v/ogVuapfWum6fcaheyiG2tommmkPREUZJ/AChsDE+1eOP+gP4f8A/BlL/wDGaPtXjj/oD+H/APwZS/8AxmsX/hcPw4I/5GaH/vzJ/wDE0jfGH4bqMt4nt1GQMmKQD/0GsfrFK9uZfeaexqb8rNv7V44/6A/h/wD8GUv/AMZo+1eOP+gP4f8A/BlL/wDGap/8LL8D9P8AhIIM/wDXN/8A4mob/wCKngKztJLmbxBEUQchIpGY844AXJo+sUv5l95lGSk1Fbml9q8cf9Afw/8A+DKX/wCM0favHH/QH8P/APgyl/8AjNcv/wALy+G/X+2bn/wBm/8AiaT/AIXn8NgRu1q4GSACbGbr/wB80vrVH+dfed0stxkVd0pW9GdT9q8cf9Afw/8A+DKX/wCM0favHH/QH8P/APgyl/8AjNc0Pjf8N/8AoNz/APgDP/8AE0+H41fDuaYRRazOzkEhRYzdB1/hpfWqP86+85pUakFeUWkdF9q8cf8AQH8P/wDgyl/+M0favHH/AEB/D/8A4Mpf/jNYw+Lfgb/oJXP/AIAzf/E1BefGb4fWgX7Rq1ym/O3NjNzjr/DR9ao/zL7yKSdWahT1b6I6D7V44/6A/h//AMGUv/xmj7V44/6A/h//AMGUv/xmuX/4Xl8N/wDoM3H/AIAzf/E1FL8d/hxG4VNSvZWIJwljLwPxAo+tUf51951zy7GQV5UpJejOt+1eOP8AoD+H/wDwZS//ABmj7V44/wCgP4f/APBlL/8AGa5D/hfPw9/5+tT/APACT/CpLX45eA7qVo4JtTd1XcR9hccdKSxlB7TRzzo1KceaUbI6v7V44/6A/h//AMGUv/xmj7V44/6A/h//AMGUv/xmud/4XF4Nz97Uv/AJqil+NfgG3kVLq8voCwJXfYycgYz0B9aaxdH+ZGdFOvNQprmb6I6f7V44/wCgP4f/APBlL/8AGaPtXjj/AKA/h/8A8GUv/wAZrl/+F5fDf/oMXP8A4Ay//E0J8cvhq0nl/wBtzB8bsGxm6f8AfNCxVF/bX3nbUy7F01zTpSS9GdR9q8cf9Afw/wD+DKX/AOM0favHH/QH8P8A/gyl/wDjNc0fjb8N/wDoNzf+AM3/AMTU1l8Zfh5dTNDBrcjSKm8qbOYfLnGfu+tCxVF7SX3nLOlUgryjZG/9q8cf9Afw/wD+DKX/AOM0favHH/QH8P8A/gyl/wDjNZf/AAtbwP8A9BZ//AWX/wCJrG1744+BdLuI4fM1G7LruzBaHAGcc7tvPFH1qit5IdClPETVOiuaT6I637V44/6A/h//AMGUv/xmj7V44/6A/h//AMGUv/xmuCH7QngX/n21z/wFX/4ulT9oTwIzEC31wEYz/oq//FVP17D/AM6O2rlGOpR5p0pJeh3n2rxx/wBAfw//AODKX/4zR9q8cf8AQH8P/wDgyl/+M1w3/DQXgX/n11z/AMBV/wDi67X4f+NtH8b6bcX+jR3iRQTeS4uIgh3bQ3GCeMEVVPF0ajtGSbOOdCpBXlGw9rnxxjnR/D//AIMpf/jNWvCWrXuqRahHqFnBa3NjeNayLDMZEbCI4YEqp6OO3atk9K53wV/yEfFH/YZb/wBJ4K6DITw3/wAjr4q/662v/ogUnxUGfht4m/7BNz/6Kal8N/8AI6+Kv+utr/6IFJ8UyB8NvE3/AGCbn/0U1Z1v4cvQun8aPiKobz/j2b/eX/0IVNUV7/x7N1+8v/oQr89pX9svU+zxFvYS9Gd+33j9azvEv/ICuf8AgH/oQrRb7x+tZviX/kB3I/3P/QhWi3PzvKv9/pf4l+ZyIpkvHl/9dE/9CFP59D+VMmBPl8f8tE/9CFc0E+c/pzHtfVJ+hZq/4eP/ABOof+ucn8hVDFXvD3/IZhPP+rk/kKdJPmPx/NWvqkzq65/xl0tPq/8AIV0JU88Guf8AGIJW1wD1ft7CtZJ2PmeDf+R1Qv3Of/Cmp/x+D/rmf5inYPofypq8XoJ4/dnr9RWME7s/e8/cfqU36FitXwt/yE5/+uA/9CrJ3L/eH51q+Ffm1OfaQf3A6f71aUou+x+R5408FM6aua8Y/wDH3af9c3/mtdLg+hrmvGAP2u14P+rft7rVNOzPG4KX/C1Rv5mJUcX/ACET/wBcf/ZqkwfQ/lUcX/IRPB/1P/s1Z0U7v0P3LiFr6jL1RarR8Kf8h24/69B/6HWcAfQ/lWj4U/5Dtx/15j/0ZV4dPX0PyXPrfUpnUfia5jxb/wAhGH/rj/7Ma6j865jxb/yEIev+p/8AZjRJOx5vAemdU7+f5GNRB/rpPov9aMH0NJEyrNJuYD5V6n61lCLs9D9q4ilH6m9eqJ67P4J6pqVr8S9EsbfULuG0nv4/NgSZljkyrZ3KDg9B+VcV5kf/AD0X869S/Z78Eaprniaz8V2l1ZLY6XfoJ0d28xiEz8oAI/iHUjpXdlsKjrx5UfmWPnBUJcx9Y/w1zvgr/kI+KP8AsMt/6TwV0R6Vzvgr/kI+KP8AsMt/6TwV96fHCeG/+R18Vf8AXW1/9ECtzUrK21GxnsbyFZra4jaKaNujowwQfqDXJ6drejaX458Tx6lq1jZSO9qyrcXCxlh5IGQGIra/4S7wp/0M2jf+B0f/AMVSauBhf8Kn+Hf/AEKtl+b/AONNl+Enw5kQq3hSywRz8z//ABVb/wDwl3hT/oZtF/8AA6P/ABo/4S3wp/0M2i/+B0f+NZfV6X8q+409rUtbmZkf8Kx8D/8AQCT/AL/y/wDxVR3Hwt8BzRGKbw/E8bYyrTSEHBz/AHq2/wDhLvCn/QzaL/4HR/40f8Jb4U/6GbRf/A6P/Gl9Wo/yr7jJRSd1uYX/AAqr4d5/5FLTT/2zP+NOHwp+HQIY+ENLbBBAaLIyPY1t/wDCXeFP+hl0X/wOj/xo/wCEu8Kf9DNo3/gdH/jVewpfyo6njcS1Z1JfeygPh34Dx/yJ2hf+AUf+FMk+G3gFyp/4RLSI2Xo0VssbD8Vwa0v+Eu8Kf9DNov8A4HR/40f8Jd4U/wChm0X/AMDo/wDGn7Gn/KjBzlLdmV/wrTwL/wBC5afm3+NRTfC/wBPjzvC9hJjpuDHH61tf8Jb4U/6GbRv/AAOj/wDiqP8AhLfCn/QzaL/4HR/40vYU/wCVEw/dy5oaPyMEfCX4c/8AQo6b/wB8H/GrOnfDL4f2M/nW3hHSRJtK7ngD8f8AAs+lav8AwlvhT/oZtG/8Do//AIqj/hLvCn/QzaN/4HR/40/Y0/5UdE8XiJq0ptr1ZF/whPg//oVtF/8AAGP/AAqN/AvgtyC3hXRc9MiyjHH4CrP/AAl3hX/oZtF/8Do/8aP+Eu8Kf9DNov8A4HR/40eyh2MHKTVmyp/wgXgr/oVtI/8AARP8Kq33wz8A3rIbjwnpbFM7SsAXr16Vq/8ACXeFP+hm0X/wOj/xo/4S3wp/0M2i/wDgdH/jR7KHZBBunJSho/Iw/wDhUvw4/wChR07/AL4P+NSWvwt+Hds7yR+D9IZmGCZLcPx6DdnFbH/CXeFP+hm0X/wOj/xo/wCEt8Kf9DNo3/gdH/8AFUvY0/5UbyxdeatKba9WZx+HXgH/AKE7Qv8AwBT/AApp+G3gPzBInhPSonxt3QwCMkeh24zWn/wl3hT/AKGbRf8AwOj/AMaP+Eu8Kf8AQzaL/wCB0f8AjR7Gn/KjCUpSVpO5m/8ACufBP/Qu2f8A49/jTP8AhWvgPzfMk8KaXM2NuZYRJgdeN2cVq/8ACW+E/wDoZtG/8Do//iqP+Et8J/8AQzaL/wCB0f8A8VR7Cn/KhQ9x80NGZv8AwrjwB/0J2h/+ASf4Vb07wT4Q05pDY+GNHtzJgOUs0G4Dpnip/wDhLfCf/QzaL/4HR/8AxVH/AAlvhT/oZtG/8Do//iqpUofyo1liKslaUm16k/8Awjugf9APTP8AwFT/AAq1ZWFlYo0dlaQWqscssMYQE+pArO/4S7wp/wBDNov/AIHR/wCNH/CXeFP+hm0X/wADo/8AGmoRWyM3JvqbRrnPBX/IR8Uf9hlv/SeCrJ8XeFP+hm0b/wADo/8AGqHw9ura9uPEt1Z3ENzbyay+yWJw6N+4hHBHB5qhDtT8R6TBrFxp76TqV/c2wTzjbac0ypuGVBYDrjnFQ/8ACSaX/wBCtrv/AIJn/wAKs+GwP+E08Vf9dbX/ANECp/GHizw/4Tt4LjX9QSxjuHMcRZGbcwGSOAe1KUlFXbLhCVSSjFXbM/8A4STS/wDoVdd/8Er/AOFH/CSaV/0K2u/+CV/8KzP+Fx/DnH/Iy2//AH6k/wDiavaP8S/B2tXLW2j6odQnVN7R29vIxVc4yfl6ciuapjcPTjzSmkvU6J5fioLmlTkl6Ml/4STSv+hW13/wTP8A4Uf8JJpX/Qra7/4JX/wrR/4SbT8f8e+of+Acn+FZXiH4keFfD8cMmtXV1YrMxWMyWcvzEdQML71OFzHC4uqqNCopSeyTu/uOWovZx5p6Ik/4STSv+hW13/wSv/hR/wAJJpX/AEK2u/8Aglf/AArE/wCF3fDb/oPP/wCAkv8A8TUlp8aPhtdTmBfEsUThd376CRBjOOpXFepWwmIoQ56sHFLq00jKjVhXmqdJ8zfRas1/+Ek0r/oVtd/8Ez/4Uf8ACSaV/wBCtrv/AIJX/wAKrj4q/Dvj/irNN/76P+FW9N+IXg7U5Hi0vW4b+RFDOtsjyFVPQkAcCvPni6EI80ppL1OyWExEFeVNpejGf8JJpf8A0K2u/wDglf8Awo/4STS/+hV13/wTP/hWj/wlOkf3rr/wEl/+JrL8RfEnwh4fhgk1fUJrVZ3KRbrOX5iBkgfL6VFDH4bEVFSo1FKT2SabZhNOC5paIf8A8JJpX/Qq67/4JX/wo/4STSv+hW13/wAEr/4Vhf8AC8Pht/0HJP8AwCm/+JoPxx+GoIX+3ZN2M4+xTdP++a9Org8RRg6lSm0l1adjKjWhXmqdJ80n0WrN3/hJNK/6FXXf/BK/+FH/AAkmlf8AQra7/wCCZ/8ACsL/AIXh8N/+g3J/4Bzf/E1p+Hvid4V8QSzR6JPd37QANKI7RxsByBncB6GvLqY/DUo886iS9TvngMVTXNOm0vRlr/hJNK/6FbXf/BM/+FH/AAkmlf8AQra7/wCCV/8ACr3/AAk9rj/jw1L/AMBzXP8Aif4seFPDN1Da61/aNtLNGZEX7EzZXOM8e9LA5hhcfWVDCzU5vondnJU/dR5p6I0v+Ek0v/oVdd/8Er/4Uf8ACSaV/wBCtrv/AIJn/wAK5f8A4X58O/8An61H/wAAJP8ACkHx8+HLMUF7qAYDJBsJe/4e1evicFiMLTdSvTcY92rGeGqRxVRUqD5pPotTqf8AhJNK/wChW13/AMEz/wCFH/CSaV/0K2u/+CV/8K5n/hfPw7/5/r//AMAJf8K3fDPxI8O+JLeW50VNSuoopPLdhaMuGxnHzY7V49TMsLSjzTqJL1PRq5di6K5qlJpeaLP/AAkmlf8AQra7/wCCZ/8ACj/hJNK/6FbXf/BM/wDhV/8A4Se1/wCgfqf/AIDH/GsLXPir4N0K+FlrV7c2Fy0YlWOW0kJKEkA/KD3B/KqwWPw2Oqqjhpqcu0Xd/ccVT91HmnovMvf8JJpX/Qra7/4Jn/wo/wCEk0r/AKFbXf8AwTP/AIVif8Lu+G3/AEHn/wDAOb/4mnxfGr4bSEqviNVYYOHtpV4/Fa9Ovha9CPPVg4ru00iMPOOIn7Oi+aXZas2P+Ek0r/oVdd/8Ez/4Uf8ACSaX/wBCrrv/AIJX/wAKzR8Y/hx/0M1uPrFJ/wDE10HhPxj4b8VrcNoGqRXwtiom2Kw2Fs4zkDrg1xwrU5u0ZJnZVwWIpR5qlNpeaZQbxJpWP+RW13/wSv8A4Vs+F9WsNXs55LCCe3FvO0EsU1uYXRwAxBUj0YH8a1DtI7Vzvgr/AJCPij/sMt/6TwVqcwnhv/kdfFX/AF1tf/RAryz9sT/kA+H/APr8k/8ARZr1Pw3/AMjr4q/662v/AKIFeWftif8AIB8P/wDX5L/6LNcWZf7rP0Pc4bt/alC/c+bq9U/Zn/5HS/8A+vA/+hrXldeqfsz/API53/8A14H/ANDWvyzOb/UKvofsXEiX9m1beR9C84rxn9qT/kGaB/18Tf8AoK17MO3NeM/tSf8AIN0H/r4m/wDQVryvB+/+t+Ev3f5M/BuJP+RdUPCutRr/AMfjcn/VD/0I1IO1RL/x+t/1yH8zX9neI9v9X61vL8z53wyV+JKHz/Jk9es/swsf+Er1pe32CP8A9GGvJq9Y/ZgGfFmtN2/s+Mf+RDX8jZ23/Z1b0/VH9LcUpf2bL5fmfQJzXjH7U+f7L8Of9fk3/oo17PXi/wC1P/yC/Dn/AF+zf+ijXgeFMv8AjLMFr9r9D8Qzz/cKtux4X2ph/wCPxP8Arm381qTBqM/8fif9c2/mtf3Bx/Z5BXt2/VHyHh2n/rDh79/0ZNmvZP2X+dR17/rjB/6E9eN969l/Zf8A+Qlrv/XGH/0Jq/jjPr/2dV9P1R/T3FbX9mz9V+Z7me1eA/tQf8jPo/8A14t/6MNe/fjXgH7T/wDyNGj/APXg3/ow1fgcmuL6F+0vyPwXij/kXT+X5nklRR/8fcn/AFzX+bVLUcf/AB9yf7i/zav648TLf2BUt3X5nj+Fv/JRUr9pfkS4r3/9mMf8Uxqv/X8P/Ra14DzXv37Mf/Is6r/1+j/0Wtfx/wASp/2bU+X5n9FcYNfUPmj1v8K+c/2lv+SgWuP+gZF/6Mlr6M5r5z/aX/5KBa/9gyP/ANGS16HgMn/rdT/wy/I/CuK/+RdL1R5hUUZ/0uT/AK5r/M1JUcf/AB9Sf9c1/m1f1f4mf8iCp6x/M8zws04ipekvyJ811Xwt8Ua9oHi2ztNH1KS0t767tkuo1RSJR5mMHIJHBI4x1rlK6v4W+GNe17xbZ3ek6ZLdwWN3bPdSKygRL5mcnJHYE8elfzTgHU9vHk3P6bz54f6jP29uW3Xv0/E+3B3rnvBX/IR8Uf8AYZb/ANJ4K6H1weK57wV/yEfFH/YZb/0ngr9CP57E8N/8jr4q/wCutr/6IFT+MPCHh/xbBBB4g09L2O3cvEGdl2sRgn5SO1QeG/8AkdPFX/XW1/8ARArpaTipKzLhOVOSlF2aPPf+FL/Db/oWo/8AwJm/+LrR0L4Z+DdBupLnR9J+xzSJ5bPHcy5K5zjlvYV2NFc88Hh5x5ZQTXodE8fiqkeWdSTXqzI/4R3TfS5/8CpP/iqx/FHw38K+JY4I9Ys7i4WBi0Y+1yjBPB/irr6KnC4DDYSoqtCmoyWzSs/vRyzbqR5Z6o8z/wCFF/Dn/oET/wDgZL/8VSf8KJ+G+/f/AGRcBsYyL2Xp/wB9V6bRXqV8ZiMRB0603KL6Ntozw9OOGqKpRXLJdVozzP8A4UX8Ocf8gq5/8DZf/iq1fDPwt8I+G7ia40a1urWWZBHIwunO5Qcgck967eivMngcNUi4ygmn5HfUzHF1I8s6smvNsxv+Ecs/+fi9/wC/5rP1jwB4Y1oQjWrD+0lgJaJbmRmCEjBIGeuOK6missPleDw1RVaNKMZLZpJNfM5Zyc1yyd0cN/wqP4c/9CnYfk3+NKvwl+HStuHhPTs4IztY/wBa7iivVq4itVi41Jtp922ZUYRozU6as11WhxQ+FPw9x/yKunf98H/GrWl/D3wnpUkkml6Ulg0gCyG2leLeB0ztIzXV0VwTweHnHllBNeh2zxuJqLlnUk15tmH/AMItpf8Aevf/AANl/wDiqzdU+G/g7VrhLjVtHXUJY02I9zNJIVXOcDLcc111FLDYHDYSoqlCCjLulZ/gcs/fXLLVHD/8Kk+HP/Qp2H/j3+NSW3wq+HluzNH4R0klsZLw7+n+9n1rtKK76terVjy1JNrs3cmlCNGXNTVn3WhyP/Cs/AP/AEKGi/8AgIn+FXdN8F+GtMR49M0m3sY3YM6W2YlY+pCkAmuhoriqYWhUjyzgmvQ6JYmtNWlJv5mV/wAI9pf/ADxl/wDAiT/4quc8TfCnwX4i1BL7VNOmlnWIRBhdSD5QSQPvepNdxRVYTDUsHU9rh4qEu6Vn+BhUSqx5Z6o8z/4UZ8Of+gPP/wCBkv8AjUsHwQ+G0RYnQDIWwMyXUpOB2+9Xo9Fd1fF18RD2dabkuzdyaFOOHmqlFcsu60Z59/wpf4bf9C1H/wCBE3/xdb/hLwX4c8Jpcr4e01LEXJUzYkdtxXOPvE+proqK4oUKcHeMUmdlXG4irHlqVG15tsbjFc54J/5CPij/ALDLf+k8FdI3Suc8Ff8AIR8Uf9hlv/SeCtTmJNR8H6Nf6nNqUwvY7mcKJWt76aEPtGFyEYAkDjNQ/wDCD6J/z21n/wAG9z/8crpqKAOZ/wCEH0T/AJ7az/4N7n/45R/wg+if89tZ/wDBvc//AByumooA5n/hB9E/57az/wCDe5/+OUf8IPon/PbWf/Bvc/8AxyumooA5n/hB9E/57az/AODe5/8AjlH/AAg+if8APbWf/Bvc/wDxyumooA5n/hB9E/57az/4N7n/AOOUf8IPon/PbWf/AAb3P/xyumooA5n/AIQfRP8AntrP/g3uf/jlH/CD6J/z21n/AMG9z/8AHK6aigDmf+EH0T/ntrP/AIN7n/45R/wg+if89tZ/8G9z/wDHK6aigDmf+EH0T/ntrP8A4N7n/wCOUf8ACD6J/wA9tZ/8G9z/APHK6aigDmf+EH0T/ntrP/g3uf8A45R/wg+if89tZ/8ABvc//HK6aigDmf8AhB9E/wCe2s/+De5/+OUf8IPon/PbWf8Awb3P/wAcrpqKAOZ/4QfRP+e2s/8Ag3uf/jlH/CD6J/z21n/wb3P/AMcrpqKAOZ/4QfRP+e2s/wDg3uf/AI5R/wAIPon/AD21n/wb3P8A8crpqKAOZ/4QfRP+e2s/+De5/wDjlH/CD6J/z21n/wAG9z/8crpqKAOZ/wCEH0T/AJ7az/4N7n/45R/wg+if89tZ/wDBvc//AByumooA5g+B9Fx/rtZ/8G9z/wDF1reH9F0/QrWW20+OVUmmM0jSzPK7uQASWcknhQOvatGigD//2Q==">
            <a:extLst>
              <a:ext uri="{FF2B5EF4-FFF2-40B4-BE49-F238E27FC236}">
                <a16:creationId xmlns:a16="http://schemas.microsoft.com/office/drawing/2014/main" id="{D7883A48-CD03-EF49-BADE-D4C1485B30E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800"/>
          </a:p>
        </p:txBody>
      </p:sp>
      <p:pic>
        <p:nvPicPr>
          <p:cNvPr id="9" name="Picture 8">
            <a:extLst>
              <a:ext uri="{FF2B5EF4-FFF2-40B4-BE49-F238E27FC236}">
                <a16:creationId xmlns:a16="http://schemas.microsoft.com/office/drawing/2014/main" id="{6F881E38-3D6B-1A40-9DEA-1298943021CA}"/>
              </a:ext>
            </a:extLst>
          </p:cNvPr>
          <p:cNvPicPr>
            <a:picLocks noChangeAspect="1"/>
          </p:cNvPicPr>
          <p:nvPr/>
        </p:nvPicPr>
        <p:blipFill rotWithShape="1">
          <a:blip r:embed="rId5">
            <a:extLst>
              <a:ext uri="{28A0092B-C50C-407E-A947-70E740481C1C}">
                <a14:useLocalDpi xmlns:a14="http://schemas.microsoft.com/office/drawing/2010/main" val="0"/>
              </a:ext>
            </a:extLst>
          </a:blip>
          <a:srcRect l="6923" t="15512" r="8509" b="12948"/>
          <a:stretch/>
        </p:blipFill>
        <p:spPr>
          <a:xfrm>
            <a:off x="7554771" y="920048"/>
            <a:ext cx="2178743" cy="1356833"/>
          </a:xfrm>
          <a:prstGeom prst="rect">
            <a:avLst/>
          </a:prstGeom>
        </p:spPr>
      </p:pic>
      <p:pic>
        <p:nvPicPr>
          <p:cNvPr id="5" name="Picture 4" descr="Loose Parts Play Ideas To Help Your ...">
            <a:extLst>
              <a:ext uri="{FF2B5EF4-FFF2-40B4-BE49-F238E27FC236}">
                <a16:creationId xmlns:a16="http://schemas.microsoft.com/office/drawing/2014/main" id="{E95BC85B-96B2-49F9-3D52-F947D626D0F0}"/>
              </a:ext>
            </a:extLst>
          </p:cNvPr>
          <p:cNvPicPr>
            <a:picLocks noChangeAspect="1"/>
          </p:cNvPicPr>
          <p:nvPr/>
        </p:nvPicPr>
        <p:blipFill>
          <a:blip r:embed="rId6"/>
          <a:stretch>
            <a:fillRect/>
          </a:stretch>
        </p:blipFill>
        <p:spPr>
          <a:xfrm>
            <a:off x="10018625" y="922193"/>
            <a:ext cx="1780001" cy="2347287"/>
          </a:xfrm>
          <a:prstGeom prst="rect">
            <a:avLst/>
          </a:prstGeom>
        </p:spPr>
      </p:pic>
      <p:pic>
        <p:nvPicPr>
          <p:cNvPr id="12" name="Picture 11">
            <a:extLst>
              <a:ext uri="{FF2B5EF4-FFF2-40B4-BE49-F238E27FC236}">
                <a16:creationId xmlns:a16="http://schemas.microsoft.com/office/drawing/2014/main" id="{E0752559-C7C4-7DF6-D4ED-6DD1DA992618}"/>
              </a:ext>
            </a:extLst>
          </p:cNvPr>
          <p:cNvPicPr>
            <a:picLocks noChangeAspect="1"/>
          </p:cNvPicPr>
          <p:nvPr/>
        </p:nvPicPr>
        <p:blipFill>
          <a:blip r:embed="rId7"/>
          <a:srcRect l="5424" t="3339" r="-9" b="9392"/>
          <a:stretch/>
        </p:blipFill>
        <p:spPr>
          <a:xfrm>
            <a:off x="3092752" y="3344031"/>
            <a:ext cx="2654459" cy="3233243"/>
          </a:xfrm>
          <a:prstGeom prst="rect">
            <a:avLst/>
          </a:prstGeom>
        </p:spPr>
      </p:pic>
      <p:pic>
        <p:nvPicPr>
          <p:cNvPr id="10" name="Picture 9" descr="A wooden blocks on a table&#10;&#10;Description automatically generated">
            <a:extLst>
              <a:ext uri="{FF2B5EF4-FFF2-40B4-BE49-F238E27FC236}">
                <a16:creationId xmlns:a16="http://schemas.microsoft.com/office/drawing/2014/main" id="{F0584FD0-5C07-92F3-1E78-0F3ECF096669}"/>
              </a:ext>
            </a:extLst>
          </p:cNvPr>
          <p:cNvPicPr>
            <a:picLocks noChangeAspect="1"/>
          </p:cNvPicPr>
          <p:nvPr/>
        </p:nvPicPr>
        <p:blipFill>
          <a:blip r:embed="rId8"/>
          <a:srcRect l="5575" t="-3409" r="2887" b="2976"/>
          <a:stretch/>
        </p:blipFill>
        <p:spPr>
          <a:xfrm>
            <a:off x="7687834" y="2509454"/>
            <a:ext cx="2185251" cy="2132208"/>
          </a:xfrm>
          <a:prstGeom prst="rect">
            <a:avLst/>
          </a:prstGeom>
        </p:spPr>
      </p:pic>
      <p:pic>
        <p:nvPicPr>
          <p:cNvPr id="3" name="Picture 2" descr="A group of colorful objects&#10;&#10;Description automatically generated">
            <a:extLst>
              <a:ext uri="{FF2B5EF4-FFF2-40B4-BE49-F238E27FC236}">
                <a16:creationId xmlns:a16="http://schemas.microsoft.com/office/drawing/2014/main" id="{F43E26AE-C2B3-A30B-780C-F716F2A188BD}"/>
              </a:ext>
            </a:extLst>
          </p:cNvPr>
          <p:cNvPicPr>
            <a:picLocks noChangeAspect="1"/>
          </p:cNvPicPr>
          <p:nvPr/>
        </p:nvPicPr>
        <p:blipFill>
          <a:blip r:embed="rId9"/>
          <a:stretch>
            <a:fillRect/>
          </a:stretch>
        </p:blipFill>
        <p:spPr>
          <a:xfrm>
            <a:off x="5944527" y="4331412"/>
            <a:ext cx="2478114" cy="2349326"/>
          </a:xfrm>
          <a:prstGeom prst="rect">
            <a:avLst/>
          </a:prstGeom>
        </p:spPr>
      </p:pic>
      <p:pic>
        <p:nvPicPr>
          <p:cNvPr id="13" name="Picture 12" descr="A logo of a wolf howling at the moon&#10;&#10;AI-generated content may be incorrect.">
            <a:extLst>
              <a:ext uri="{FF2B5EF4-FFF2-40B4-BE49-F238E27FC236}">
                <a16:creationId xmlns:a16="http://schemas.microsoft.com/office/drawing/2014/main" id="{719785F9-6DE4-0FD2-3597-376972A9D17B}"/>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10000" b="90000" l="10000" r="90000"/>
                    </a14:imgEffect>
                  </a14:imgLayer>
                </a14:imgProps>
              </a:ext>
            </a:extLst>
          </a:blip>
          <a:stretch>
            <a:fillRect/>
          </a:stretch>
        </p:blipFill>
        <p:spPr>
          <a:xfrm>
            <a:off x="1000453" y="5128569"/>
            <a:ext cx="1744712" cy="1731195"/>
          </a:xfrm>
          <a:prstGeom prst="rect">
            <a:avLst/>
          </a:prstGeom>
        </p:spPr>
      </p:pic>
    </p:spTree>
    <p:extLst>
      <p:ext uri="{BB962C8B-B14F-4D97-AF65-F5344CB8AC3E}">
        <p14:creationId xmlns:p14="http://schemas.microsoft.com/office/powerpoint/2010/main" val="3047889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2988" y="0"/>
            <a:ext cx="1944624" cy="6858000"/>
          </a:xfrm>
          <a:prstGeom prst="rect">
            <a:avLst/>
          </a:prstGeom>
        </p:spPr>
      </p:pic>
      <p:sp>
        <p:nvSpPr>
          <p:cNvPr id="6" name="Title 5"/>
          <p:cNvSpPr>
            <a:spLocks noGrp="1"/>
          </p:cNvSpPr>
          <p:nvPr>
            <p:ph type="title"/>
          </p:nvPr>
        </p:nvSpPr>
        <p:spPr>
          <a:xfrm>
            <a:off x="2309684" y="-107477"/>
            <a:ext cx="6929517" cy="912033"/>
          </a:xfrm>
        </p:spPr>
        <p:txBody>
          <a:bodyPr>
            <a:normAutofit/>
          </a:bodyPr>
          <a:lstStyle/>
          <a:p>
            <a:r>
              <a:rPr lang="en-US" sz="4000" b="1" dirty="0">
                <a:latin typeface="Century Gothic"/>
                <a:cs typeface="Calibri Light"/>
              </a:rPr>
              <a:t>Land-Based Learning</a:t>
            </a:r>
            <a:endParaRPr lang="en-US" sz="4000" dirty="0">
              <a:ea typeface="Calibri"/>
              <a:cs typeface="Calibri"/>
            </a:endParaRPr>
          </a:p>
        </p:txBody>
      </p:sp>
      <p:sp>
        <p:nvSpPr>
          <p:cNvPr id="7" name="Content Placeholder 6"/>
          <p:cNvSpPr>
            <a:spLocks noGrp="1"/>
          </p:cNvSpPr>
          <p:nvPr>
            <p:ph idx="1"/>
          </p:nvPr>
        </p:nvSpPr>
        <p:spPr>
          <a:xfrm>
            <a:off x="3604553" y="809023"/>
            <a:ext cx="6941431" cy="1987222"/>
          </a:xfrm>
        </p:spPr>
        <p:txBody>
          <a:bodyPr vert="horz" lIns="91440" tIns="45720" rIns="91440" bIns="45720" rtlCol="0" anchor="t">
            <a:noAutofit/>
          </a:bodyPr>
          <a:lstStyle/>
          <a:p>
            <a:pPr marL="0" indent="0" algn="just">
              <a:buNone/>
            </a:pPr>
            <a:r>
              <a:rPr lang="en-US" sz="2400" dirty="0">
                <a:latin typeface="Century Gothic"/>
                <a:cs typeface="Calibri"/>
              </a:rPr>
              <a:t>Land-based learning considers Land as: a source of knowledge, our teacher, as multidimensional - going beyond the land itself to respectfully give voice to 'all our relations' (plants, four-legged, swimmers, fliers) as well as land providing space as the ultimate classroom for joyful wonderment!</a:t>
            </a:r>
            <a:endParaRPr lang="en-US" sz="2400" dirty="0">
              <a:latin typeface="Century Gothic"/>
            </a:endParaRPr>
          </a:p>
          <a:p>
            <a:endParaRPr lang="en-US" sz="2000">
              <a:latin typeface="Century Gothic"/>
              <a:cs typeface="Calibri"/>
            </a:endParaRPr>
          </a:p>
        </p:txBody>
      </p:sp>
      <p:pic>
        <p:nvPicPr>
          <p:cNvPr id="3" name="Picture 4">
            <a:extLst>
              <a:ext uri="{FF2B5EF4-FFF2-40B4-BE49-F238E27FC236}">
                <a16:creationId xmlns:a16="http://schemas.microsoft.com/office/drawing/2014/main" id="{F00D7CD4-E0FE-4E40-80D6-E2F416B5EA1F}"/>
              </a:ext>
            </a:extLst>
          </p:cNvPr>
          <p:cNvPicPr>
            <a:picLocks noChangeAspect="1"/>
          </p:cNvPicPr>
          <p:nvPr/>
        </p:nvPicPr>
        <p:blipFill>
          <a:blip r:embed="rId4"/>
          <a:stretch>
            <a:fillRect/>
          </a:stretch>
        </p:blipFill>
        <p:spPr>
          <a:xfrm>
            <a:off x="6098858" y="3428693"/>
            <a:ext cx="2978011" cy="3325384"/>
          </a:xfrm>
          <a:prstGeom prst="rect">
            <a:avLst/>
          </a:prstGeom>
        </p:spPr>
      </p:pic>
      <p:pic>
        <p:nvPicPr>
          <p:cNvPr id="5" name="Picture 4" descr="A group of people standing in a field with yellow leaves&#10;&#10;Description automatically generated">
            <a:extLst>
              <a:ext uri="{FF2B5EF4-FFF2-40B4-BE49-F238E27FC236}">
                <a16:creationId xmlns:a16="http://schemas.microsoft.com/office/drawing/2014/main" id="{BDA5B165-7A69-7816-2386-3896FAAD38D6}"/>
              </a:ext>
            </a:extLst>
          </p:cNvPr>
          <p:cNvPicPr>
            <a:picLocks noChangeAspect="1"/>
          </p:cNvPicPr>
          <p:nvPr/>
        </p:nvPicPr>
        <p:blipFill>
          <a:blip r:embed="rId5"/>
          <a:stretch>
            <a:fillRect/>
          </a:stretch>
        </p:blipFill>
        <p:spPr>
          <a:xfrm>
            <a:off x="2935435" y="3431803"/>
            <a:ext cx="2687714" cy="3231714"/>
          </a:xfrm>
          <a:prstGeom prst="rect">
            <a:avLst/>
          </a:prstGeom>
        </p:spPr>
      </p:pic>
      <p:pic>
        <p:nvPicPr>
          <p:cNvPr id="8" name="Picture 7" descr="A group of people walking in a field&#10;&#10;Description automatically generated">
            <a:extLst>
              <a:ext uri="{FF2B5EF4-FFF2-40B4-BE49-F238E27FC236}">
                <a16:creationId xmlns:a16="http://schemas.microsoft.com/office/drawing/2014/main" id="{6D34B90C-C5DB-4D9A-A2FA-53E8369F7516}"/>
              </a:ext>
            </a:extLst>
          </p:cNvPr>
          <p:cNvPicPr>
            <a:picLocks noChangeAspect="1"/>
          </p:cNvPicPr>
          <p:nvPr/>
        </p:nvPicPr>
        <p:blipFill>
          <a:blip r:embed="rId6"/>
          <a:stretch>
            <a:fillRect/>
          </a:stretch>
        </p:blipFill>
        <p:spPr>
          <a:xfrm>
            <a:off x="9515500" y="3428414"/>
            <a:ext cx="2507141" cy="3327323"/>
          </a:xfrm>
          <a:prstGeom prst="rect">
            <a:avLst/>
          </a:prstGeom>
        </p:spPr>
      </p:pic>
      <p:pic>
        <p:nvPicPr>
          <p:cNvPr id="2" name="Picture 1" descr="A wreath with a blue ribbon and a blue bow&#10;&#10;AI-generated content may be incorrect.">
            <a:extLst>
              <a:ext uri="{FF2B5EF4-FFF2-40B4-BE49-F238E27FC236}">
                <a16:creationId xmlns:a16="http://schemas.microsoft.com/office/drawing/2014/main" id="{92931922-47C4-A580-9B49-F00694F0A1BA}"/>
              </a:ext>
            </a:extLst>
          </p:cNvPr>
          <p:cNvPicPr>
            <a:picLocks noChangeAspect="1"/>
          </p:cNvPicPr>
          <p:nvPr/>
        </p:nvPicPr>
        <p:blipFill>
          <a:blip r:embed="rId7"/>
          <a:stretch>
            <a:fillRect/>
          </a:stretch>
        </p:blipFill>
        <p:spPr>
          <a:xfrm rot="5400000">
            <a:off x="1091589" y="5438889"/>
            <a:ext cx="1498295" cy="1130607"/>
          </a:xfrm>
          <a:prstGeom prst="rect">
            <a:avLst/>
          </a:prstGeom>
        </p:spPr>
      </p:pic>
    </p:spTree>
    <p:extLst>
      <p:ext uri="{BB962C8B-B14F-4D97-AF65-F5344CB8AC3E}">
        <p14:creationId xmlns:p14="http://schemas.microsoft.com/office/powerpoint/2010/main" val="1258342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5614" y="0"/>
            <a:ext cx="1944624" cy="6858000"/>
          </a:xfrm>
          <a:prstGeom prst="rect">
            <a:avLst/>
          </a:prstGeom>
        </p:spPr>
      </p:pic>
      <p:sp>
        <p:nvSpPr>
          <p:cNvPr id="6" name="Title 5"/>
          <p:cNvSpPr>
            <a:spLocks noGrp="1"/>
          </p:cNvSpPr>
          <p:nvPr>
            <p:ph type="title"/>
          </p:nvPr>
        </p:nvSpPr>
        <p:spPr>
          <a:xfrm>
            <a:off x="3121321" y="106637"/>
            <a:ext cx="8576756" cy="912033"/>
          </a:xfrm>
        </p:spPr>
        <p:txBody>
          <a:bodyPr>
            <a:normAutofit fontScale="90000"/>
          </a:bodyPr>
          <a:lstStyle/>
          <a:p>
            <a:pPr algn="l"/>
            <a:r>
              <a:rPr lang="en-US" b="1">
                <a:latin typeface="Century Gothic"/>
                <a:cs typeface="Calibri Light"/>
              </a:rPr>
              <a:t>Kindergarten Focus on Well-Being​</a:t>
            </a:r>
            <a:endParaRPr lang="en-US" sz="3600" b="1">
              <a:latin typeface="Century Gothic"/>
              <a:cs typeface="Calibri Light"/>
            </a:endParaRPr>
          </a:p>
        </p:txBody>
      </p:sp>
      <p:sp>
        <p:nvSpPr>
          <p:cNvPr id="7" name="Content Placeholder 6"/>
          <p:cNvSpPr>
            <a:spLocks noGrp="1"/>
          </p:cNvSpPr>
          <p:nvPr>
            <p:ph idx="1"/>
          </p:nvPr>
        </p:nvSpPr>
        <p:spPr>
          <a:xfrm>
            <a:off x="3846598" y="1016980"/>
            <a:ext cx="6651228" cy="4681270"/>
          </a:xfrm>
        </p:spPr>
        <p:txBody>
          <a:bodyPr vert="horz" lIns="91440" tIns="45720" rIns="91440" bIns="45720" rtlCol="0" anchor="t">
            <a:normAutofit/>
          </a:bodyPr>
          <a:lstStyle/>
          <a:p>
            <a:pPr marL="0" indent="0" algn="just" fontAlgn="base">
              <a:buNone/>
            </a:pPr>
            <a:r>
              <a:rPr lang="en-US" sz="2400" dirty="0">
                <a:latin typeface="Calibri Light"/>
                <a:cs typeface="Calibri Light"/>
              </a:rPr>
              <a:t>Students in Kindergarten are provided with many opportunities to learn about and appreciate diversity through class meetings, conversations, stories, and sharing circles</a:t>
            </a:r>
            <a:endParaRPr lang="en-US" sz="2400" dirty="0">
              <a:ea typeface="Calibri"/>
              <a:cs typeface="Calibri"/>
            </a:endParaRPr>
          </a:p>
          <a:p>
            <a:endParaRPr lang="en-US"/>
          </a:p>
        </p:txBody>
      </p:sp>
      <p:pic>
        <p:nvPicPr>
          <p:cNvPr id="2" name="Picture 2" descr="A picture containing graphical user interface&#10;&#10;Description automatically generated">
            <a:extLst>
              <a:ext uri="{FF2B5EF4-FFF2-40B4-BE49-F238E27FC236}">
                <a16:creationId xmlns:a16="http://schemas.microsoft.com/office/drawing/2014/main" id="{4A4FC368-DE9B-4E86-93C8-79CB49FF7331}"/>
              </a:ext>
            </a:extLst>
          </p:cNvPr>
          <p:cNvPicPr>
            <a:picLocks noChangeAspect="1"/>
          </p:cNvPicPr>
          <p:nvPr/>
        </p:nvPicPr>
        <p:blipFill>
          <a:blip r:embed="rId4"/>
          <a:stretch>
            <a:fillRect/>
          </a:stretch>
        </p:blipFill>
        <p:spPr>
          <a:xfrm>
            <a:off x="3218483" y="3664351"/>
            <a:ext cx="3048110" cy="3010354"/>
          </a:xfrm>
          <a:prstGeom prst="rect">
            <a:avLst/>
          </a:prstGeom>
        </p:spPr>
      </p:pic>
      <p:pic>
        <p:nvPicPr>
          <p:cNvPr id="3" name="Picture 4" descr="A picture containing text, clipart&#10;&#10;Description automatically generated">
            <a:extLst>
              <a:ext uri="{FF2B5EF4-FFF2-40B4-BE49-F238E27FC236}">
                <a16:creationId xmlns:a16="http://schemas.microsoft.com/office/drawing/2014/main" id="{73335BCE-E123-4F3D-AA1C-FFEA0988B3EB}"/>
              </a:ext>
            </a:extLst>
          </p:cNvPr>
          <p:cNvPicPr>
            <a:picLocks noChangeAspect="1"/>
          </p:cNvPicPr>
          <p:nvPr/>
        </p:nvPicPr>
        <p:blipFill>
          <a:blip r:embed="rId5"/>
          <a:stretch>
            <a:fillRect/>
          </a:stretch>
        </p:blipFill>
        <p:spPr>
          <a:xfrm>
            <a:off x="5679865" y="2131193"/>
            <a:ext cx="4259971" cy="1535501"/>
          </a:xfrm>
          <a:prstGeom prst="rect">
            <a:avLst/>
          </a:prstGeom>
        </p:spPr>
      </p:pic>
      <p:pic>
        <p:nvPicPr>
          <p:cNvPr id="5" name="Picture 4" descr="A group of cards with fingerprints on them&#10;&#10;AI-generated content may be incorrect.">
            <a:extLst>
              <a:ext uri="{FF2B5EF4-FFF2-40B4-BE49-F238E27FC236}">
                <a16:creationId xmlns:a16="http://schemas.microsoft.com/office/drawing/2014/main" id="{F24F954D-98A7-AE50-CB9B-E5D689EDB199}"/>
              </a:ext>
            </a:extLst>
          </p:cNvPr>
          <p:cNvPicPr>
            <a:picLocks noChangeAspect="1"/>
          </p:cNvPicPr>
          <p:nvPr/>
        </p:nvPicPr>
        <p:blipFill>
          <a:blip r:embed="rId6"/>
          <a:stretch>
            <a:fillRect/>
          </a:stretch>
        </p:blipFill>
        <p:spPr>
          <a:xfrm rot="5400000">
            <a:off x="9180034" y="3896300"/>
            <a:ext cx="3068198" cy="2608701"/>
          </a:xfrm>
          <a:prstGeom prst="rect">
            <a:avLst/>
          </a:prstGeom>
        </p:spPr>
      </p:pic>
      <p:pic>
        <p:nvPicPr>
          <p:cNvPr id="8" name="Picture 7" descr="Kids Community Vectors &amp; Illustrations ...">
            <a:extLst>
              <a:ext uri="{FF2B5EF4-FFF2-40B4-BE49-F238E27FC236}">
                <a16:creationId xmlns:a16="http://schemas.microsoft.com/office/drawing/2014/main" id="{3C39895F-82AA-DDBA-45E3-766FFD51CD9D}"/>
              </a:ext>
            </a:extLst>
          </p:cNvPr>
          <p:cNvPicPr>
            <a:picLocks noChangeAspect="1"/>
          </p:cNvPicPr>
          <p:nvPr/>
        </p:nvPicPr>
        <p:blipFill>
          <a:blip r:embed="rId7"/>
          <a:stretch>
            <a:fillRect/>
          </a:stretch>
        </p:blipFill>
        <p:spPr>
          <a:xfrm>
            <a:off x="6732051" y="4138497"/>
            <a:ext cx="2143125" cy="2143125"/>
          </a:xfrm>
          <a:prstGeom prst="rect">
            <a:avLst/>
          </a:prstGeom>
        </p:spPr>
      </p:pic>
      <p:pic>
        <p:nvPicPr>
          <p:cNvPr id="10" name="Picture 9" descr="A logo of a wolf howling at the moon&#10;&#10;AI-generated content may be incorrect.">
            <a:extLst>
              <a:ext uri="{FF2B5EF4-FFF2-40B4-BE49-F238E27FC236}">
                <a16:creationId xmlns:a16="http://schemas.microsoft.com/office/drawing/2014/main" id="{D44E9F38-A3CA-803D-7E16-61B9BE8D775F}"/>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imgEffect>
                  </a14:imgLayer>
                </a14:imgProps>
              </a:ext>
            </a:extLst>
          </a:blip>
          <a:stretch>
            <a:fillRect/>
          </a:stretch>
        </p:blipFill>
        <p:spPr>
          <a:xfrm>
            <a:off x="1000453" y="5128569"/>
            <a:ext cx="1744712" cy="1731195"/>
          </a:xfrm>
          <a:prstGeom prst="rect">
            <a:avLst/>
          </a:prstGeom>
        </p:spPr>
      </p:pic>
    </p:spTree>
    <p:extLst>
      <p:ext uri="{BB962C8B-B14F-4D97-AF65-F5344CB8AC3E}">
        <p14:creationId xmlns:p14="http://schemas.microsoft.com/office/powerpoint/2010/main" val="2498516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3976" y="0"/>
            <a:ext cx="1944624" cy="6858000"/>
          </a:xfrm>
          <a:prstGeom prst="rect">
            <a:avLst/>
          </a:prstGeom>
        </p:spPr>
      </p:pic>
      <p:sp>
        <p:nvSpPr>
          <p:cNvPr id="6" name="Title 5"/>
          <p:cNvSpPr>
            <a:spLocks noGrp="1"/>
          </p:cNvSpPr>
          <p:nvPr>
            <p:ph type="title"/>
          </p:nvPr>
        </p:nvSpPr>
        <p:spPr>
          <a:xfrm>
            <a:off x="3194767" y="4484"/>
            <a:ext cx="6593720" cy="912033"/>
          </a:xfrm>
        </p:spPr>
        <p:txBody>
          <a:bodyPr>
            <a:normAutofit/>
          </a:bodyPr>
          <a:lstStyle/>
          <a:p>
            <a:pPr algn="l"/>
            <a:r>
              <a:rPr lang="en-US" sz="4000" b="1" dirty="0">
                <a:latin typeface="Century Gothic"/>
                <a:ea typeface="Calibri Light"/>
                <a:cs typeface="Calibri Light"/>
              </a:rPr>
              <a:t>Typical Day...​</a:t>
            </a:r>
          </a:p>
        </p:txBody>
      </p:sp>
      <p:sp>
        <p:nvSpPr>
          <p:cNvPr id="7" name="Content Placeholder 6"/>
          <p:cNvSpPr>
            <a:spLocks noGrp="1"/>
          </p:cNvSpPr>
          <p:nvPr>
            <p:ph idx="1"/>
          </p:nvPr>
        </p:nvSpPr>
        <p:spPr>
          <a:xfrm>
            <a:off x="3617081" y="1494379"/>
            <a:ext cx="6593719" cy="4796289"/>
          </a:xfrm>
        </p:spPr>
        <p:txBody>
          <a:bodyPr vert="horz" lIns="91440" tIns="45720" rIns="91440" bIns="45720" rtlCol="0" anchor="t">
            <a:normAutofit/>
          </a:bodyPr>
          <a:lstStyle/>
          <a:p>
            <a:pPr marL="0" indent="0" fontAlgn="base">
              <a:buNone/>
            </a:pPr>
            <a:endParaRPr lang="en-US">
              <a:latin typeface="Calibri Light"/>
              <a:ea typeface="Calibri Light"/>
              <a:cs typeface="Calibri Light"/>
            </a:endParaRPr>
          </a:p>
          <a:p>
            <a:pPr marL="0" indent="0">
              <a:buNone/>
            </a:pPr>
            <a:endParaRPr lang="en-US">
              <a:ea typeface="Calibri"/>
              <a:cs typeface="Calibri"/>
            </a:endParaRPr>
          </a:p>
        </p:txBody>
      </p:sp>
      <p:pic>
        <p:nvPicPr>
          <p:cNvPr id="5" name="Picture 7" descr="A picture containing diagram&#10;&#10;Description automatically generated">
            <a:extLst>
              <a:ext uri="{FF2B5EF4-FFF2-40B4-BE49-F238E27FC236}">
                <a16:creationId xmlns:a16="http://schemas.microsoft.com/office/drawing/2014/main" id="{1801FD68-F40D-40CB-B754-197A557B9D15}"/>
              </a:ext>
            </a:extLst>
          </p:cNvPr>
          <p:cNvPicPr>
            <a:picLocks noChangeAspect="1"/>
          </p:cNvPicPr>
          <p:nvPr/>
        </p:nvPicPr>
        <p:blipFill>
          <a:blip r:embed="rId4"/>
          <a:stretch>
            <a:fillRect/>
          </a:stretch>
        </p:blipFill>
        <p:spPr>
          <a:xfrm>
            <a:off x="860204" y="346721"/>
            <a:ext cx="2162175" cy="1676400"/>
          </a:xfrm>
          <a:prstGeom prst="rect">
            <a:avLst/>
          </a:prstGeom>
        </p:spPr>
      </p:pic>
      <p:pic>
        <p:nvPicPr>
          <p:cNvPr id="3" name="Picture 2" descr="A group of kids sitting at a table&#10;&#10;Description automatically generated">
            <a:extLst>
              <a:ext uri="{FF2B5EF4-FFF2-40B4-BE49-F238E27FC236}">
                <a16:creationId xmlns:a16="http://schemas.microsoft.com/office/drawing/2014/main" id="{CAF7D8A2-3D74-AE7E-6A96-7798E935FEB7}"/>
              </a:ext>
            </a:extLst>
          </p:cNvPr>
          <p:cNvPicPr>
            <a:picLocks noChangeAspect="1"/>
          </p:cNvPicPr>
          <p:nvPr/>
        </p:nvPicPr>
        <p:blipFill>
          <a:blip r:embed="rId5"/>
          <a:stretch>
            <a:fillRect/>
          </a:stretch>
        </p:blipFill>
        <p:spPr>
          <a:xfrm>
            <a:off x="4199257" y="800351"/>
            <a:ext cx="2307234" cy="1831841"/>
          </a:xfrm>
          <a:prstGeom prst="rect">
            <a:avLst/>
          </a:prstGeom>
        </p:spPr>
      </p:pic>
      <p:pic>
        <p:nvPicPr>
          <p:cNvPr id="8" name="Picture 7" descr="A cartoon of a person cutting a piece of paper&#10;&#10;Description automatically generated">
            <a:extLst>
              <a:ext uri="{FF2B5EF4-FFF2-40B4-BE49-F238E27FC236}">
                <a16:creationId xmlns:a16="http://schemas.microsoft.com/office/drawing/2014/main" id="{BDE411BD-58D3-7734-9BA4-51AAFCB4499E}"/>
              </a:ext>
            </a:extLst>
          </p:cNvPr>
          <p:cNvPicPr>
            <a:picLocks noChangeAspect="1"/>
          </p:cNvPicPr>
          <p:nvPr/>
        </p:nvPicPr>
        <p:blipFill>
          <a:blip r:embed="rId6"/>
          <a:stretch>
            <a:fillRect/>
          </a:stretch>
        </p:blipFill>
        <p:spPr>
          <a:xfrm>
            <a:off x="4396120" y="2765849"/>
            <a:ext cx="1920585" cy="1637711"/>
          </a:xfrm>
          <a:prstGeom prst="rect">
            <a:avLst/>
          </a:prstGeom>
        </p:spPr>
      </p:pic>
      <p:pic>
        <p:nvPicPr>
          <p:cNvPr id="11" name="Picture 10" descr="A group of children playing in a playroom&#10;&#10;Description automatically generated">
            <a:extLst>
              <a:ext uri="{FF2B5EF4-FFF2-40B4-BE49-F238E27FC236}">
                <a16:creationId xmlns:a16="http://schemas.microsoft.com/office/drawing/2014/main" id="{8B5AFFA3-63EE-C41A-2282-3EC317A2A42A}"/>
              </a:ext>
            </a:extLst>
          </p:cNvPr>
          <p:cNvPicPr>
            <a:picLocks noChangeAspect="1"/>
          </p:cNvPicPr>
          <p:nvPr/>
        </p:nvPicPr>
        <p:blipFill>
          <a:blip r:embed="rId7"/>
          <a:stretch>
            <a:fillRect/>
          </a:stretch>
        </p:blipFill>
        <p:spPr>
          <a:xfrm>
            <a:off x="4394350" y="4689131"/>
            <a:ext cx="1822924" cy="1828801"/>
          </a:xfrm>
          <a:prstGeom prst="rect">
            <a:avLst/>
          </a:prstGeom>
        </p:spPr>
      </p:pic>
      <p:pic>
        <p:nvPicPr>
          <p:cNvPr id="12" name="Picture 11" descr="A cartoon of a house&#10;&#10;Description automatically generated">
            <a:extLst>
              <a:ext uri="{FF2B5EF4-FFF2-40B4-BE49-F238E27FC236}">
                <a16:creationId xmlns:a16="http://schemas.microsoft.com/office/drawing/2014/main" id="{C0DA34DC-1B4C-B52F-1122-519C8DD94BD9}"/>
              </a:ext>
            </a:extLst>
          </p:cNvPr>
          <p:cNvPicPr>
            <a:picLocks noChangeAspect="1"/>
          </p:cNvPicPr>
          <p:nvPr/>
        </p:nvPicPr>
        <p:blipFill>
          <a:blip r:embed="rId8"/>
          <a:stretch>
            <a:fillRect/>
          </a:stretch>
        </p:blipFill>
        <p:spPr>
          <a:xfrm>
            <a:off x="7996156" y="4709775"/>
            <a:ext cx="1891096" cy="1779259"/>
          </a:xfrm>
          <a:prstGeom prst="rect">
            <a:avLst/>
          </a:prstGeom>
        </p:spPr>
      </p:pic>
      <p:pic>
        <p:nvPicPr>
          <p:cNvPr id="14" name="Picture 13" descr="A group of children sitting on a rug&#10;&#10;Description automatically generated">
            <a:extLst>
              <a:ext uri="{FF2B5EF4-FFF2-40B4-BE49-F238E27FC236}">
                <a16:creationId xmlns:a16="http://schemas.microsoft.com/office/drawing/2014/main" id="{DD6CE933-7467-5373-7366-3DDFA65694EA}"/>
              </a:ext>
            </a:extLst>
          </p:cNvPr>
          <p:cNvPicPr>
            <a:picLocks noChangeAspect="1"/>
          </p:cNvPicPr>
          <p:nvPr/>
        </p:nvPicPr>
        <p:blipFill>
          <a:blip r:embed="rId9"/>
          <a:stretch>
            <a:fillRect/>
          </a:stretch>
        </p:blipFill>
        <p:spPr>
          <a:xfrm>
            <a:off x="7733114" y="801870"/>
            <a:ext cx="2158607" cy="1585429"/>
          </a:xfrm>
          <a:prstGeom prst="rect">
            <a:avLst/>
          </a:prstGeom>
        </p:spPr>
      </p:pic>
      <p:pic>
        <p:nvPicPr>
          <p:cNvPr id="15" name="Picture 14" descr="A cartoon of a child holding up a piece of food&#10;&#10;Description automatically generated">
            <a:extLst>
              <a:ext uri="{FF2B5EF4-FFF2-40B4-BE49-F238E27FC236}">
                <a16:creationId xmlns:a16="http://schemas.microsoft.com/office/drawing/2014/main" id="{5114978A-C752-4FA9-1741-DAF788BD2025}"/>
              </a:ext>
            </a:extLst>
          </p:cNvPr>
          <p:cNvPicPr>
            <a:picLocks noChangeAspect="1"/>
          </p:cNvPicPr>
          <p:nvPr/>
        </p:nvPicPr>
        <p:blipFill>
          <a:blip r:embed="rId10"/>
          <a:stretch>
            <a:fillRect/>
          </a:stretch>
        </p:blipFill>
        <p:spPr>
          <a:xfrm>
            <a:off x="7979754" y="2680919"/>
            <a:ext cx="1908567" cy="1807568"/>
          </a:xfrm>
          <a:prstGeom prst="rect">
            <a:avLst/>
          </a:prstGeom>
        </p:spPr>
      </p:pic>
      <p:sp>
        <p:nvSpPr>
          <p:cNvPr id="16" name="TextBox 15">
            <a:extLst>
              <a:ext uri="{FF2B5EF4-FFF2-40B4-BE49-F238E27FC236}">
                <a16:creationId xmlns:a16="http://schemas.microsoft.com/office/drawing/2014/main" id="{84F357BF-6290-D04C-D79E-C74467F997E3}"/>
              </a:ext>
            </a:extLst>
          </p:cNvPr>
          <p:cNvSpPr txBox="1"/>
          <p:nvPr/>
        </p:nvSpPr>
        <p:spPr>
          <a:xfrm>
            <a:off x="3771254" y="916983"/>
            <a:ext cx="52952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a:latin typeface="Century Gothic"/>
                <a:ea typeface="Calibri"/>
                <a:cs typeface="Calibri"/>
              </a:rPr>
              <a:t>1.</a:t>
            </a:r>
            <a:endParaRPr lang="en-US" sz="2800">
              <a:latin typeface="Century Gothic"/>
            </a:endParaRPr>
          </a:p>
        </p:txBody>
      </p:sp>
      <p:sp>
        <p:nvSpPr>
          <p:cNvPr id="17" name="TextBox 16">
            <a:extLst>
              <a:ext uri="{FF2B5EF4-FFF2-40B4-BE49-F238E27FC236}">
                <a16:creationId xmlns:a16="http://schemas.microsoft.com/office/drawing/2014/main" id="{D9D446D3-0605-D30C-B296-988C97B5A70C}"/>
              </a:ext>
            </a:extLst>
          </p:cNvPr>
          <p:cNvSpPr txBox="1"/>
          <p:nvPr/>
        </p:nvSpPr>
        <p:spPr>
          <a:xfrm>
            <a:off x="7123639" y="1070103"/>
            <a:ext cx="60582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Century Gothic"/>
              </a:rPr>
              <a:t>2.​</a:t>
            </a:r>
            <a:endParaRPr lang="en-US" sz="1800">
              <a:latin typeface="Calibri"/>
              <a:ea typeface="Calibri"/>
              <a:cs typeface="Calibri"/>
            </a:endParaRPr>
          </a:p>
        </p:txBody>
      </p:sp>
      <p:sp>
        <p:nvSpPr>
          <p:cNvPr id="18" name="TextBox 17">
            <a:extLst>
              <a:ext uri="{FF2B5EF4-FFF2-40B4-BE49-F238E27FC236}">
                <a16:creationId xmlns:a16="http://schemas.microsoft.com/office/drawing/2014/main" id="{AC789A27-281A-7360-BA15-D0830AE6E0D3}"/>
              </a:ext>
            </a:extLst>
          </p:cNvPr>
          <p:cNvSpPr txBox="1"/>
          <p:nvPr/>
        </p:nvSpPr>
        <p:spPr>
          <a:xfrm>
            <a:off x="3740641" y="2903149"/>
            <a:ext cx="58459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Century Gothic"/>
              </a:rPr>
              <a:t>3.​</a:t>
            </a:r>
            <a:endParaRPr lang="en-US" sz="1800"/>
          </a:p>
        </p:txBody>
      </p:sp>
      <p:sp>
        <p:nvSpPr>
          <p:cNvPr id="19" name="TextBox 18">
            <a:extLst>
              <a:ext uri="{FF2B5EF4-FFF2-40B4-BE49-F238E27FC236}">
                <a16:creationId xmlns:a16="http://schemas.microsoft.com/office/drawing/2014/main" id="{A9C7655B-8934-A049-233F-4853A884A733}"/>
              </a:ext>
            </a:extLst>
          </p:cNvPr>
          <p:cNvSpPr txBox="1"/>
          <p:nvPr/>
        </p:nvSpPr>
        <p:spPr>
          <a:xfrm>
            <a:off x="7123639" y="2683751"/>
            <a:ext cx="598748" cy="5302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Century Gothic"/>
              </a:rPr>
              <a:t>4.​</a:t>
            </a:r>
            <a:endParaRPr lang="en-US" sz="1800"/>
          </a:p>
        </p:txBody>
      </p:sp>
      <p:sp>
        <p:nvSpPr>
          <p:cNvPr id="20" name="TextBox 19">
            <a:extLst>
              <a:ext uri="{FF2B5EF4-FFF2-40B4-BE49-F238E27FC236}">
                <a16:creationId xmlns:a16="http://schemas.microsoft.com/office/drawing/2014/main" id="{638D4677-B7C7-130D-8926-4E10902FA589}"/>
              </a:ext>
            </a:extLst>
          </p:cNvPr>
          <p:cNvSpPr txBox="1"/>
          <p:nvPr/>
        </p:nvSpPr>
        <p:spPr>
          <a:xfrm>
            <a:off x="3698178" y="4707886"/>
            <a:ext cx="66244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Century Gothic"/>
              </a:rPr>
              <a:t>5.​</a:t>
            </a:r>
            <a:endParaRPr lang="en-US" sz="1800"/>
          </a:p>
        </p:txBody>
      </p:sp>
      <p:sp>
        <p:nvSpPr>
          <p:cNvPr id="21" name="TextBox 20">
            <a:extLst>
              <a:ext uri="{FF2B5EF4-FFF2-40B4-BE49-F238E27FC236}">
                <a16:creationId xmlns:a16="http://schemas.microsoft.com/office/drawing/2014/main" id="{AA46CB20-99B3-ECA7-19C7-933B5F6772CA}"/>
              </a:ext>
            </a:extLst>
          </p:cNvPr>
          <p:cNvSpPr txBox="1"/>
          <p:nvPr/>
        </p:nvSpPr>
        <p:spPr>
          <a:xfrm>
            <a:off x="7123638" y="4686653"/>
            <a:ext cx="72614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Century Gothic"/>
              </a:rPr>
              <a:t>6.​</a:t>
            </a:r>
            <a:endParaRPr lang="en-US" sz="1800"/>
          </a:p>
        </p:txBody>
      </p:sp>
      <p:sp>
        <p:nvSpPr>
          <p:cNvPr id="22" name="TextBox 21">
            <a:extLst>
              <a:ext uri="{FF2B5EF4-FFF2-40B4-BE49-F238E27FC236}">
                <a16:creationId xmlns:a16="http://schemas.microsoft.com/office/drawing/2014/main" id="{52738995-7DE0-2746-A71C-2E50D76617B8}"/>
              </a:ext>
            </a:extLst>
          </p:cNvPr>
          <p:cNvSpPr txBox="1"/>
          <p:nvPr/>
        </p:nvSpPr>
        <p:spPr>
          <a:xfrm>
            <a:off x="4326610" y="2169762"/>
            <a:ext cx="2066440" cy="40011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entury Gothic"/>
                <a:ea typeface="Calibri"/>
                <a:cs typeface="Calibri"/>
              </a:rPr>
              <a:t>Flex Entry Tasks</a:t>
            </a:r>
            <a:endParaRPr lang="en-US" sz="1800">
              <a:latin typeface="Century Gothic"/>
            </a:endParaRPr>
          </a:p>
        </p:txBody>
      </p:sp>
      <p:sp>
        <p:nvSpPr>
          <p:cNvPr id="23" name="TextBox 22">
            <a:extLst>
              <a:ext uri="{FF2B5EF4-FFF2-40B4-BE49-F238E27FC236}">
                <a16:creationId xmlns:a16="http://schemas.microsoft.com/office/drawing/2014/main" id="{E3D7FCB3-F215-2606-C8C8-6FD661B13C1F}"/>
              </a:ext>
            </a:extLst>
          </p:cNvPr>
          <p:cNvSpPr txBox="1"/>
          <p:nvPr/>
        </p:nvSpPr>
        <p:spPr>
          <a:xfrm>
            <a:off x="7851156" y="2169761"/>
            <a:ext cx="2193833" cy="40011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entury Gothic"/>
                <a:ea typeface="Calibri"/>
                <a:cs typeface="Calibri"/>
              </a:rPr>
              <a:t>Group Learning</a:t>
            </a:r>
            <a:endParaRPr lang="en-US" sz="1800"/>
          </a:p>
        </p:txBody>
      </p:sp>
      <p:sp>
        <p:nvSpPr>
          <p:cNvPr id="24" name="TextBox 23">
            <a:extLst>
              <a:ext uri="{FF2B5EF4-FFF2-40B4-BE49-F238E27FC236}">
                <a16:creationId xmlns:a16="http://schemas.microsoft.com/office/drawing/2014/main" id="{4B19DA51-910D-8543-9E5E-E53BC36D6D14}"/>
              </a:ext>
            </a:extLst>
          </p:cNvPr>
          <p:cNvSpPr txBox="1"/>
          <p:nvPr/>
        </p:nvSpPr>
        <p:spPr>
          <a:xfrm>
            <a:off x="4199216" y="4285904"/>
            <a:ext cx="2406154" cy="40011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entury Gothic"/>
                <a:ea typeface="Calibri"/>
                <a:cs typeface="Calibri"/>
              </a:rPr>
              <a:t>Kindergarten Job</a:t>
            </a:r>
            <a:endParaRPr lang="en-US" sz="1800"/>
          </a:p>
        </p:txBody>
      </p:sp>
      <p:sp>
        <p:nvSpPr>
          <p:cNvPr id="25" name="TextBox 24">
            <a:extLst>
              <a:ext uri="{FF2B5EF4-FFF2-40B4-BE49-F238E27FC236}">
                <a16:creationId xmlns:a16="http://schemas.microsoft.com/office/drawing/2014/main" id="{73F28884-E9A3-9435-7F87-5D43B6FB53E0}"/>
              </a:ext>
            </a:extLst>
          </p:cNvPr>
          <p:cNvSpPr txBox="1"/>
          <p:nvPr/>
        </p:nvSpPr>
        <p:spPr>
          <a:xfrm>
            <a:off x="8346573" y="4285903"/>
            <a:ext cx="1202998" cy="40011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latin typeface="Century Gothic"/>
                <a:ea typeface="Calibri"/>
                <a:cs typeface="Calibri"/>
              </a:rPr>
              <a:t>Snack</a:t>
            </a:r>
            <a:endParaRPr lang="en-US" sz="1800">
              <a:ea typeface="Calibri"/>
              <a:cs typeface="Calibri"/>
            </a:endParaRPr>
          </a:p>
        </p:txBody>
      </p:sp>
      <p:sp>
        <p:nvSpPr>
          <p:cNvPr id="26" name="TextBox 25">
            <a:extLst>
              <a:ext uri="{FF2B5EF4-FFF2-40B4-BE49-F238E27FC236}">
                <a16:creationId xmlns:a16="http://schemas.microsoft.com/office/drawing/2014/main" id="{D615C334-E1D0-3B82-44E8-66F5FD2E6732}"/>
              </a:ext>
            </a:extLst>
          </p:cNvPr>
          <p:cNvSpPr txBox="1"/>
          <p:nvPr/>
        </p:nvSpPr>
        <p:spPr>
          <a:xfrm>
            <a:off x="4722944" y="6310040"/>
            <a:ext cx="1259617" cy="41426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latin typeface="Century Gothic"/>
                <a:ea typeface="Calibri"/>
                <a:cs typeface="Calibri"/>
              </a:rPr>
              <a:t>Centers</a:t>
            </a:r>
            <a:endParaRPr lang="en-US" sz="1800" err="1">
              <a:ea typeface="Calibri"/>
              <a:cs typeface="Calibri"/>
            </a:endParaRPr>
          </a:p>
        </p:txBody>
      </p:sp>
      <p:sp>
        <p:nvSpPr>
          <p:cNvPr id="27" name="TextBox 26">
            <a:extLst>
              <a:ext uri="{FF2B5EF4-FFF2-40B4-BE49-F238E27FC236}">
                <a16:creationId xmlns:a16="http://schemas.microsoft.com/office/drawing/2014/main" id="{AFBE3BF1-93C3-F2ED-483F-DB0DBE8EFECE}"/>
              </a:ext>
            </a:extLst>
          </p:cNvPr>
          <p:cNvSpPr txBox="1"/>
          <p:nvPr/>
        </p:nvSpPr>
        <p:spPr>
          <a:xfrm>
            <a:off x="8105941" y="6295886"/>
            <a:ext cx="1684261" cy="40718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latin typeface="Century Gothic"/>
                <a:ea typeface="Calibri"/>
                <a:cs typeface="Calibri"/>
              </a:rPr>
              <a:t>Home Time</a:t>
            </a:r>
            <a:endParaRPr lang="en-US" sz="1800">
              <a:ea typeface="Calibri"/>
              <a:cs typeface="Calibri"/>
            </a:endParaRPr>
          </a:p>
        </p:txBody>
      </p:sp>
      <p:pic>
        <p:nvPicPr>
          <p:cNvPr id="9" name="Picture 8" descr="A logo of a wolf howling at the moon&#10;&#10;AI-generated content may be incorrect.">
            <a:extLst>
              <a:ext uri="{FF2B5EF4-FFF2-40B4-BE49-F238E27FC236}">
                <a16:creationId xmlns:a16="http://schemas.microsoft.com/office/drawing/2014/main" id="{EC54C0E5-4C33-49F4-BB2C-6EC388DB16B9}"/>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tretch>
            <a:fillRect/>
          </a:stretch>
        </p:blipFill>
        <p:spPr>
          <a:xfrm>
            <a:off x="1000453" y="5128569"/>
            <a:ext cx="1744712" cy="1731195"/>
          </a:xfrm>
          <a:prstGeom prst="rect">
            <a:avLst/>
          </a:prstGeom>
        </p:spPr>
      </p:pic>
    </p:spTree>
    <p:extLst>
      <p:ext uri="{BB962C8B-B14F-4D97-AF65-F5344CB8AC3E}">
        <p14:creationId xmlns:p14="http://schemas.microsoft.com/office/powerpoint/2010/main" val="3698017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22DED7-6A44-F02D-C337-F9985D2AE65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0E8B0DE-504F-5A15-91A0-CD33C96166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3807" y="0"/>
            <a:ext cx="1944624" cy="6858000"/>
          </a:xfrm>
          <a:prstGeom prst="rect">
            <a:avLst/>
          </a:prstGeom>
        </p:spPr>
      </p:pic>
      <p:sp>
        <p:nvSpPr>
          <p:cNvPr id="6" name="Title 5">
            <a:extLst>
              <a:ext uri="{FF2B5EF4-FFF2-40B4-BE49-F238E27FC236}">
                <a16:creationId xmlns:a16="http://schemas.microsoft.com/office/drawing/2014/main" id="{2D226E30-2849-0D3B-0F8B-7363F797F1A6}"/>
              </a:ext>
            </a:extLst>
          </p:cNvPr>
          <p:cNvSpPr>
            <a:spLocks noGrp="1"/>
          </p:cNvSpPr>
          <p:nvPr>
            <p:ph type="title"/>
          </p:nvPr>
        </p:nvSpPr>
        <p:spPr>
          <a:xfrm>
            <a:off x="2873441" y="88275"/>
            <a:ext cx="6593720" cy="912033"/>
          </a:xfrm>
          <a:noFill/>
          <a:ln>
            <a:noFill/>
          </a:ln>
        </p:spPr>
        <p:txBody>
          <a:bodyPr>
            <a:normAutofit/>
          </a:bodyPr>
          <a:lstStyle/>
          <a:p>
            <a:pPr algn="l"/>
            <a:r>
              <a:rPr lang="en-US" sz="3600" dirty="0">
                <a:solidFill>
                  <a:srgbClr val="00B0F0"/>
                </a:solidFill>
                <a:latin typeface="Century Gothic"/>
              </a:rPr>
              <a:t>Enhanced </a:t>
            </a:r>
            <a:r>
              <a:rPr lang="en-US" sz="4000" dirty="0">
                <a:solidFill>
                  <a:srgbClr val="00B0F0"/>
                </a:solidFill>
                <a:latin typeface="Century Gothic"/>
              </a:rPr>
              <a:t>Supports</a:t>
            </a:r>
            <a:endParaRPr lang="en-US" sz="4000" dirty="0">
              <a:solidFill>
                <a:srgbClr val="00B0F0"/>
              </a:solidFill>
              <a:latin typeface="Century Gothic"/>
              <a:ea typeface="Verdana" panose="020B0604030504040204" pitchFamily="34" charset="0"/>
            </a:endParaRPr>
          </a:p>
        </p:txBody>
      </p:sp>
      <p:sp>
        <p:nvSpPr>
          <p:cNvPr id="2" name="Rectangle 1">
            <a:extLst>
              <a:ext uri="{FF2B5EF4-FFF2-40B4-BE49-F238E27FC236}">
                <a16:creationId xmlns:a16="http://schemas.microsoft.com/office/drawing/2014/main" id="{F10597E6-159C-5CD6-6D62-6895B483527E}"/>
              </a:ext>
            </a:extLst>
          </p:cNvPr>
          <p:cNvSpPr/>
          <p:nvPr/>
        </p:nvSpPr>
        <p:spPr>
          <a:xfrm>
            <a:off x="3617080" y="1068522"/>
            <a:ext cx="7965320" cy="5478423"/>
          </a:xfrm>
          <a:prstGeom prst="rect">
            <a:avLst/>
          </a:prstGeom>
        </p:spPr>
        <p:txBody>
          <a:bodyPr wrap="square" lIns="91440" tIns="45720" rIns="91440" bIns="45720" anchor="t">
            <a:spAutoFit/>
          </a:bodyPr>
          <a:lstStyle/>
          <a:p>
            <a:pPr fontAlgn="base"/>
            <a:r>
              <a:rPr lang="en-CA" sz="2400" dirty="0">
                <a:solidFill>
                  <a:srgbClr val="000000"/>
                </a:solidFill>
                <a:latin typeface="Century Gothic"/>
              </a:rPr>
              <a:t>The classroom teacher is at the centre of your child’s learning team and is supported by a school learning team. Based on classroom needs, each kindergarten program will also be supported by a multidisciplinary team that works with large and small groups in the classroom. </a:t>
            </a:r>
          </a:p>
          <a:p>
            <a:pPr fontAlgn="base"/>
            <a:endParaRPr lang="en-CA" sz="2400">
              <a:solidFill>
                <a:srgbClr val="000000"/>
              </a:solidFill>
              <a:latin typeface="Century Gothic"/>
            </a:endParaRPr>
          </a:p>
          <a:p>
            <a:pPr algn="ctr"/>
            <a:r>
              <a:rPr lang="en-CA" sz="2400" dirty="0">
                <a:solidFill>
                  <a:srgbClr val="000000"/>
                </a:solidFill>
                <a:latin typeface="Century Gothic"/>
              </a:rPr>
              <a:t>This team </a:t>
            </a:r>
            <a:r>
              <a:rPr lang="en-CA" sz="2400" b="1" i="1" dirty="0">
                <a:solidFill>
                  <a:srgbClr val="000000"/>
                </a:solidFill>
                <a:latin typeface="Century Gothic"/>
              </a:rPr>
              <a:t>may</a:t>
            </a:r>
            <a:r>
              <a:rPr lang="en-CA" sz="2400" dirty="0">
                <a:solidFill>
                  <a:srgbClr val="000000"/>
                </a:solidFill>
                <a:latin typeface="Century Gothic"/>
              </a:rPr>
              <a:t> consist of: </a:t>
            </a:r>
            <a:endParaRPr lang="en-CA"/>
          </a:p>
          <a:p>
            <a:pPr fontAlgn="base"/>
            <a:endParaRPr lang="en-CA" sz="2000" b="0" i="0">
              <a:solidFill>
                <a:srgbClr val="000000"/>
              </a:solidFill>
              <a:effectLst/>
              <a:latin typeface="Century Gothic"/>
            </a:endParaRPr>
          </a:p>
          <a:p>
            <a:pPr fontAlgn="base"/>
            <a:r>
              <a:rPr lang="en-CA" sz="2000" dirty="0">
                <a:solidFill>
                  <a:srgbClr val="000000"/>
                </a:solidFill>
                <a:latin typeface="Century Gothic"/>
              </a:rPr>
              <a:t>    Education Assistants or Early Childhood Practitioners </a:t>
            </a:r>
          </a:p>
          <a:p>
            <a:pPr fontAlgn="base"/>
            <a:r>
              <a:rPr lang="en-CA" sz="2000" dirty="0">
                <a:solidFill>
                  <a:srgbClr val="000000"/>
                </a:solidFill>
                <a:latin typeface="Century Gothic"/>
              </a:rPr>
              <a:t>    Early Learning Strategists </a:t>
            </a:r>
          </a:p>
          <a:p>
            <a:pPr fontAlgn="base"/>
            <a:r>
              <a:rPr lang="en-CA" sz="2000" dirty="0">
                <a:solidFill>
                  <a:srgbClr val="000000"/>
                </a:solidFill>
                <a:latin typeface="Century Gothic"/>
              </a:rPr>
              <a:t>    Speech-Language Pathologists (SLPs) </a:t>
            </a:r>
          </a:p>
          <a:p>
            <a:pPr fontAlgn="base"/>
            <a:r>
              <a:rPr lang="en-CA" sz="2000" dirty="0">
                <a:solidFill>
                  <a:srgbClr val="000000"/>
                </a:solidFill>
                <a:latin typeface="Century Gothic"/>
              </a:rPr>
              <a:t>    Occupational Therapists (OTs) </a:t>
            </a:r>
          </a:p>
          <a:p>
            <a:pPr fontAlgn="base"/>
            <a:r>
              <a:rPr lang="en-CA" sz="2000" dirty="0">
                <a:solidFill>
                  <a:srgbClr val="000000"/>
                </a:solidFill>
                <a:latin typeface="Century Gothic"/>
              </a:rPr>
              <a:t>    Physiotherapists (PTs) </a:t>
            </a:r>
          </a:p>
          <a:p>
            <a:pPr fontAlgn="base"/>
            <a:r>
              <a:rPr lang="en-CA" sz="2000" dirty="0">
                <a:solidFill>
                  <a:srgbClr val="000000"/>
                </a:solidFill>
                <a:latin typeface="Century Gothic"/>
              </a:rPr>
              <a:t>    </a:t>
            </a:r>
          </a:p>
          <a:p>
            <a:pPr fontAlgn="base"/>
            <a:endParaRPr lang="en-CA" b="0" i="0">
              <a:solidFill>
                <a:srgbClr val="000000"/>
              </a:solidFill>
              <a:effectLst/>
              <a:latin typeface="Century Gothic"/>
            </a:endParaRPr>
          </a:p>
        </p:txBody>
      </p:sp>
      <p:pic>
        <p:nvPicPr>
          <p:cNvPr id="5" name="Picture 4" descr="A logo of a wolf howling at the moon&#10;&#10;AI-generated content may be incorrect.">
            <a:extLst>
              <a:ext uri="{FF2B5EF4-FFF2-40B4-BE49-F238E27FC236}">
                <a16:creationId xmlns:a16="http://schemas.microsoft.com/office/drawing/2014/main" id="{FB5E86A3-42DB-3944-D88B-934003236AF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1000453" y="5128569"/>
            <a:ext cx="1744712" cy="1731195"/>
          </a:xfrm>
          <a:prstGeom prst="rect">
            <a:avLst/>
          </a:prstGeom>
        </p:spPr>
      </p:pic>
    </p:spTree>
    <p:extLst>
      <p:ext uri="{BB962C8B-B14F-4D97-AF65-F5344CB8AC3E}">
        <p14:creationId xmlns:p14="http://schemas.microsoft.com/office/powerpoint/2010/main" val="1459524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7666" y="0"/>
            <a:ext cx="1944624" cy="6858000"/>
          </a:xfrm>
          <a:prstGeom prst="rect">
            <a:avLst/>
          </a:prstGeom>
        </p:spPr>
      </p:pic>
      <p:sp>
        <p:nvSpPr>
          <p:cNvPr id="5" name="Title 5"/>
          <p:cNvSpPr>
            <a:spLocks noGrp="1"/>
          </p:cNvSpPr>
          <p:nvPr>
            <p:ph type="title"/>
          </p:nvPr>
        </p:nvSpPr>
        <p:spPr>
          <a:xfrm>
            <a:off x="2755928" y="2334"/>
            <a:ext cx="9437142" cy="912033"/>
          </a:xfrm>
          <a:noFill/>
          <a:ln>
            <a:noFill/>
          </a:ln>
        </p:spPr>
        <p:txBody>
          <a:bodyPr>
            <a:noAutofit/>
          </a:bodyPr>
          <a:lstStyle/>
          <a:p>
            <a:pPr algn="l"/>
            <a:r>
              <a:rPr lang="en-US" sz="4000" dirty="0">
                <a:solidFill>
                  <a:srgbClr val="00B0F0"/>
                </a:solidFill>
                <a:latin typeface="Century Gothic"/>
                <a:ea typeface="Verdana"/>
              </a:rPr>
              <a:t>Supporting Your Child In Kindergarten</a:t>
            </a:r>
          </a:p>
        </p:txBody>
      </p:sp>
      <p:sp>
        <p:nvSpPr>
          <p:cNvPr id="10" name="Rectangle 9"/>
          <p:cNvSpPr/>
          <p:nvPr/>
        </p:nvSpPr>
        <p:spPr>
          <a:xfrm>
            <a:off x="2905064" y="815713"/>
            <a:ext cx="9017184" cy="4269439"/>
          </a:xfrm>
          <a:prstGeom prst="rect">
            <a:avLst/>
          </a:prstGeom>
        </p:spPr>
        <p:txBody>
          <a:bodyPr wrap="square" lIns="91440" tIns="45720" rIns="91440" bIns="45720" anchor="t">
            <a:spAutoFit/>
          </a:bodyPr>
          <a:lstStyle/>
          <a:p>
            <a:r>
              <a:rPr lang="en-CA" sz="2400" b="1" dirty="0">
                <a:latin typeface="Century Gothic"/>
              </a:rPr>
              <a:t>Build your child’s independence by encouraging them to:</a:t>
            </a:r>
          </a:p>
          <a:p>
            <a:pPr marL="285750" indent="-285750">
              <a:lnSpc>
                <a:spcPct val="150000"/>
              </a:lnSpc>
              <a:buFont typeface="Arial" panose="020B0604020202020204" pitchFamily="34" charset="0"/>
              <a:buChar char="•"/>
            </a:pPr>
            <a:r>
              <a:rPr lang="en-CA" sz="2400" dirty="0">
                <a:latin typeface="Century Gothic"/>
              </a:rPr>
              <a:t>dress themselves (zippers, buttons) </a:t>
            </a:r>
          </a:p>
          <a:p>
            <a:pPr marL="285750" indent="-285750">
              <a:lnSpc>
                <a:spcPct val="150000"/>
              </a:lnSpc>
              <a:buFont typeface="Arial" panose="020B0604020202020204" pitchFamily="34" charset="0"/>
              <a:buChar char="•"/>
            </a:pPr>
            <a:r>
              <a:rPr lang="en-CA" sz="2400" dirty="0">
                <a:latin typeface="Century Gothic"/>
              </a:rPr>
              <a:t>use the bathroom and wash their hands on their own </a:t>
            </a:r>
          </a:p>
          <a:p>
            <a:pPr marL="285750" indent="-285750">
              <a:lnSpc>
                <a:spcPct val="150000"/>
              </a:lnSpc>
              <a:buFont typeface="Arial" panose="020B0604020202020204" pitchFamily="34" charset="0"/>
              <a:buChar char="•"/>
            </a:pPr>
            <a:r>
              <a:rPr lang="en-CA" sz="2400" dirty="0">
                <a:latin typeface="Century Gothic"/>
              </a:rPr>
              <a:t>put away toys and help in other small ways at home</a:t>
            </a:r>
          </a:p>
          <a:p>
            <a:pPr marL="285750" indent="-285750">
              <a:lnSpc>
                <a:spcPct val="150000"/>
              </a:lnSpc>
              <a:buFont typeface="Arial" panose="020B0604020202020204" pitchFamily="34" charset="0"/>
              <a:buChar char="•"/>
            </a:pPr>
            <a:r>
              <a:rPr lang="en-CA" sz="2400" dirty="0">
                <a:latin typeface="Century Gothic"/>
              </a:rPr>
              <a:t>practice opening and closing snack containers and using a water bottle</a:t>
            </a:r>
          </a:p>
          <a:p>
            <a:pPr marL="285750" indent="-285750">
              <a:lnSpc>
                <a:spcPct val="150000"/>
              </a:lnSpc>
              <a:buFont typeface="Arial" panose="020B0604020202020204" pitchFamily="34" charset="0"/>
              <a:buChar char="•"/>
            </a:pPr>
            <a:r>
              <a:rPr lang="en-CA" sz="2400" dirty="0">
                <a:latin typeface="Century Gothic"/>
                <a:cs typeface="Calibri"/>
              </a:rPr>
              <a:t>play games, take turns and compromise</a:t>
            </a:r>
          </a:p>
          <a:p>
            <a:pPr marL="285750" indent="-285750">
              <a:lnSpc>
                <a:spcPct val="150000"/>
              </a:lnSpc>
              <a:buFont typeface="Arial" panose="020B0604020202020204" pitchFamily="34" charset="0"/>
              <a:buChar char="•"/>
            </a:pPr>
            <a:r>
              <a:rPr lang="en-CA" sz="2400" dirty="0">
                <a:latin typeface="Century Gothic"/>
              </a:rPr>
              <a:t>develop a consistent bedtime routine </a:t>
            </a:r>
            <a:endParaRPr lang="en-CA" sz="2400" dirty="0">
              <a:latin typeface="Century Gothic"/>
              <a:ea typeface="Calibri"/>
              <a:cs typeface="Calibri"/>
            </a:endParaRPr>
          </a:p>
        </p:txBody>
      </p:sp>
      <p:pic>
        <p:nvPicPr>
          <p:cNvPr id="2" name="Picture 1" descr="Free Images : watch, person, woman, time, spring, red, color, bag, fashion, clothing, black ...">
            <a:extLst>
              <a:ext uri="{FF2B5EF4-FFF2-40B4-BE49-F238E27FC236}">
                <a16:creationId xmlns:a16="http://schemas.microsoft.com/office/drawing/2014/main" id="{BAE9322B-DCA7-F381-39F3-9F8BFC77DBDD}"/>
              </a:ext>
            </a:extLst>
          </p:cNvPr>
          <p:cNvPicPr>
            <a:picLocks noChangeAspect="1"/>
          </p:cNvPicPr>
          <p:nvPr/>
        </p:nvPicPr>
        <p:blipFill>
          <a:blip r:embed="rId4"/>
          <a:stretch>
            <a:fillRect/>
          </a:stretch>
        </p:blipFill>
        <p:spPr>
          <a:xfrm>
            <a:off x="9849237" y="5351128"/>
            <a:ext cx="1815616" cy="1115544"/>
          </a:xfrm>
          <a:prstGeom prst="rect">
            <a:avLst/>
          </a:prstGeom>
        </p:spPr>
      </p:pic>
      <p:pic>
        <p:nvPicPr>
          <p:cNvPr id="3" name="Picture 2" descr="A lunch box with food in it&#10;&#10;Description automatically generated">
            <a:extLst>
              <a:ext uri="{FF2B5EF4-FFF2-40B4-BE49-F238E27FC236}">
                <a16:creationId xmlns:a16="http://schemas.microsoft.com/office/drawing/2014/main" id="{22672A54-ADA5-5203-7868-3DD4C2F03B1C}"/>
              </a:ext>
            </a:extLst>
          </p:cNvPr>
          <p:cNvPicPr>
            <a:picLocks noChangeAspect="1"/>
          </p:cNvPicPr>
          <p:nvPr/>
        </p:nvPicPr>
        <p:blipFill>
          <a:blip r:embed="rId5"/>
          <a:stretch>
            <a:fillRect/>
          </a:stretch>
        </p:blipFill>
        <p:spPr>
          <a:xfrm>
            <a:off x="9379937" y="3431010"/>
            <a:ext cx="2556661" cy="1680897"/>
          </a:xfrm>
          <a:prstGeom prst="rect">
            <a:avLst/>
          </a:prstGeom>
        </p:spPr>
      </p:pic>
      <p:pic>
        <p:nvPicPr>
          <p:cNvPr id="6" name="Picture 5" descr="A group of cards in a red circle&#10;&#10;Description automatically generated">
            <a:extLst>
              <a:ext uri="{FF2B5EF4-FFF2-40B4-BE49-F238E27FC236}">
                <a16:creationId xmlns:a16="http://schemas.microsoft.com/office/drawing/2014/main" id="{A3A8E6FA-83CF-7679-3896-90739813CCF3}"/>
              </a:ext>
            </a:extLst>
          </p:cNvPr>
          <p:cNvPicPr>
            <a:picLocks noChangeAspect="1"/>
          </p:cNvPicPr>
          <p:nvPr/>
        </p:nvPicPr>
        <p:blipFill>
          <a:blip r:embed="rId6">
            <a:extLst>
              <a:ext uri="{837473B0-CC2E-450A-ABE3-18F120FF3D39}">
                <a1611:picAttrSrcUrl xmlns:a1611="http://schemas.microsoft.com/office/drawing/2016/11/main" xmlns="" r:id="rId7"/>
              </a:ext>
            </a:extLst>
          </a:blip>
          <a:stretch>
            <a:fillRect/>
          </a:stretch>
        </p:blipFill>
        <p:spPr>
          <a:xfrm>
            <a:off x="2753197" y="5109224"/>
            <a:ext cx="1424117" cy="1261534"/>
          </a:xfrm>
          <a:prstGeom prst="rect">
            <a:avLst/>
          </a:prstGeom>
        </p:spPr>
      </p:pic>
      <p:pic>
        <p:nvPicPr>
          <p:cNvPr id="9" name="Picture 8" descr="A round red container with a cartoon hand on it&#10;&#10;Description automatically generated">
            <a:extLst>
              <a:ext uri="{FF2B5EF4-FFF2-40B4-BE49-F238E27FC236}">
                <a16:creationId xmlns:a16="http://schemas.microsoft.com/office/drawing/2014/main" id="{C5388283-934A-55E1-3408-E1FB9E3C4536}"/>
              </a:ext>
            </a:extLst>
          </p:cNvPr>
          <p:cNvPicPr>
            <a:picLocks noChangeAspect="1"/>
          </p:cNvPicPr>
          <p:nvPr/>
        </p:nvPicPr>
        <p:blipFill>
          <a:blip r:embed="rId8">
            <a:extLst>
              <a:ext uri="{837473B0-CC2E-450A-ABE3-18F120FF3D39}">
                <a1611:picAttrSrcUrl xmlns:a1611="http://schemas.microsoft.com/office/drawing/2016/11/main" xmlns="" r:id="rId9"/>
              </a:ext>
            </a:extLst>
          </a:blip>
          <a:stretch>
            <a:fillRect/>
          </a:stretch>
        </p:blipFill>
        <p:spPr>
          <a:xfrm>
            <a:off x="4867568" y="5472739"/>
            <a:ext cx="1227668" cy="1208266"/>
          </a:xfrm>
          <a:prstGeom prst="rect">
            <a:avLst/>
          </a:prstGeom>
        </p:spPr>
      </p:pic>
      <p:sp>
        <p:nvSpPr>
          <p:cNvPr id="11" name="TextBox 10">
            <a:extLst>
              <a:ext uri="{FF2B5EF4-FFF2-40B4-BE49-F238E27FC236}">
                <a16:creationId xmlns:a16="http://schemas.microsoft.com/office/drawing/2014/main" id="{AD1E43A1-FA2C-AF20-4C1A-A3C4767B348F}"/>
              </a:ext>
            </a:extLst>
          </p:cNvPr>
          <p:cNvSpPr txBox="1"/>
          <p:nvPr/>
        </p:nvSpPr>
        <p:spPr>
          <a:xfrm>
            <a:off x="5898444" y="7306909"/>
            <a:ext cx="1227668" cy="42335"/>
          </a:xfrm>
          <a:prstGeom prst="rect">
            <a:avLst/>
          </a:prstGeom>
        </p:spPr>
        <p:txBody>
          <a:bodyPr>
            <a:normAutofit fontScale="25000" lnSpcReduction="20000"/>
          </a:bodyPr>
          <a:lstStyle/>
          <a:p>
            <a:r>
              <a:rPr lang="en-US"/>
              <a:t>ThePhoto by PhotoAuthor is licensed under CCYYSA.</a:t>
            </a:r>
          </a:p>
        </p:txBody>
      </p:sp>
      <p:pic>
        <p:nvPicPr>
          <p:cNvPr id="13" name="Picture 12">
            <a:extLst>
              <a:ext uri="{FF2B5EF4-FFF2-40B4-BE49-F238E27FC236}">
                <a16:creationId xmlns:a16="http://schemas.microsoft.com/office/drawing/2014/main" id="{7A14CC41-7002-F6E4-C0BA-C314CFC0F071}"/>
              </a:ext>
            </a:extLst>
          </p:cNvPr>
          <p:cNvPicPr>
            <a:picLocks noChangeAspect="1"/>
          </p:cNvPicPr>
          <p:nvPr/>
        </p:nvPicPr>
        <p:blipFill>
          <a:blip r:embed="rId10">
            <a:extLst>
              <a:ext uri="{837473B0-CC2E-450A-ABE3-18F120FF3D39}">
                <a1611:picAttrSrcUrl xmlns:a1611="http://schemas.microsoft.com/office/drawing/2016/11/main" xmlns="" r:id="rId11"/>
              </a:ext>
            </a:extLst>
          </a:blip>
          <a:stretch>
            <a:fillRect/>
          </a:stretch>
        </p:blipFill>
        <p:spPr>
          <a:xfrm>
            <a:off x="6742980" y="5223188"/>
            <a:ext cx="2076810" cy="1357054"/>
          </a:xfrm>
          <a:prstGeom prst="rect">
            <a:avLst/>
          </a:prstGeom>
        </p:spPr>
      </p:pic>
      <p:pic>
        <p:nvPicPr>
          <p:cNvPr id="8" name="Picture 7" descr="A logo of a wolf howling at the moon&#10;&#10;AI-generated content may be incorrect.">
            <a:extLst>
              <a:ext uri="{FF2B5EF4-FFF2-40B4-BE49-F238E27FC236}">
                <a16:creationId xmlns:a16="http://schemas.microsoft.com/office/drawing/2014/main" id="{F8FE7964-55FF-8140-D145-121AED478A55}"/>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10000" b="90000" l="10000" r="90000"/>
                    </a14:imgEffect>
                  </a14:imgLayer>
                </a14:imgProps>
              </a:ext>
            </a:extLst>
          </a:blip>
          <a:stretch>
            <a:fillRect/>
          </a:stretch>
        </p:blipFill>
        <p:spPr>
          <a:xfrm>
            <a:off x="819979" y="5128569"/>
            <a:ext cx="1744712" cy="1731195"/>
          </a:xfrm>
          <a:prstGeom prst="rect">
            <a:avLst/>
          </a:prstGeom>
        </p:spPr>
      </p:pic>
    </p:spTree>
    <p:extLst>
      <p:ext uri="{BB962C8B-B14F-4D97-AF65-F5344CB8AC3E}">
        <p14:creationId xmlns:p14="http://schemas.microsoft.com/office/powerpoint/2010/main" val="1772965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elective Focus Photo of Pile of Assorted-title Books · Free Stock Photo">
            <a:extLst>
              <a:ext uri="{FF2B5EF4-FFF2-40B4-BE49-F238E27FC236}">
                <a16:creationId xmlns:a16="http://schemas.microsoft.com/office/drawing/2014/main" id="{36DC7B96-B5DC-4396-1B02-CE6D8AC60FB3}"/>
              </a:ext>
            </a:extLst>
          </p:cNvPr>
          <p:cNvPicPr>
            <a:picLocks noChangeAspect="1"/>
          </p:cNvPicPr>
          <p:nvPr/>
        </p:nvPicPr>
        <p:blipFill>
          <a:blip r:embed="rId3">
            <a:alphaModFix amt="49000"/>
            <a:extLst>
              <a:ext uri="{BEBA8EAE-BF5A-486C-A8C5-ECC9F3942E4B}">
                <a14:imgProps xmlns:a14="http://schemas.microsoft.com/office/drawing/2010/main">
                  <a14:imgLayer r:embed="rId4">
                    <a14:imgEffect>
                      <a14:brightnessContrast bright="-4000" contrast="8000"/>
                    </a14:imgEffect>
                  </a14:imgLayer>
                </a14:imgProps>
              </a:ext>
            </a:extLst>
          </a:blip>
          <a:stretch>
            <a:fillRect/>
          </a:stretch>
        </p:blipFill>
        <p:spPr>
          <a:xfrm>
            <a:off x="8999079" y="939732"/>
            <a:ext cx="2980727" cy="4472153"/>
          </a:xfrm>
          <a:prstGeom prst="rect">
            <a:avLst/>
          </a:prstGeom>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55377" y="0"/>
            <a:ext cx="1944624" cy="6858000"/>
          </a:xfrm>
          <a:prstGeom prst="rect">
            <a:avLst/>
          </a:prstGeom>
        </p:spPr>
      </p:pic>
      <p:sp>
        <p:nvSpPr>
          <p:cNvPr id="2" name="Rectangle 1"/>
          <p:cNvSpPr/>
          <p:nvPr/>
        </p:nvSpPr>
        <p:spPr>
          <a:xfrm>
            <a:off x="3047876" y="192405"/>
            <a:ext cx="8742009" cy="4678204"/>
          </a:xfrm>
          <a:prstGeom prst="rect">
            <a:avLst/>
          </a:prstGeom>
        </p:spPr>
        <p:txBody>
          <a:bodyPr wrap="square" lIns="91440" tIns="45720" rIns="91440" bIns="45720" anchor="t">
            <a:spAutoFit/>
          </a:bodyPr>
          <a:lstStyle/>
          <a:p>
            <a:pPr fontAlgn="base"/>
            <a:r>
              <a:rPr lang="en-CA" sz="4000" b="1" i="0" dirty="0">
                <a:effectLst/>
                <a:latin typeface="Century Gothic"/>
              </a:rPr>
              <a:t>Read to your child every day:</a:t>
            </a:r>
            <a:r>
              <a:rPr lang="en-CA" sz="4000" b="0" i="0" dirty="0">
                <a:effectLst/>
                <a:latin typeface="Century Gothic"/>
              </a:rPr>
              <a:t> </a:t>
            </a:r>
          </a:p>
          <a:p>
            <a:pPr fontAlgn="base"/>
            <a:endParaRPr lang="en-CA" b="0" i="0">
              <a:solidFill>
                <a:srgbClr val="000000"/>
              </a:solidFill>
              <a:effectLst/>
              <a:latin typeface="Century Gothic"/>
            </a:endParaRPr>
          </a:p>
          <a:p>
            <a:pPr fontAlgn="base">
              <a:buFont typeface="Arial" panose="020B0604020202020204" pitchFamily="34" charset="0"/>
              <a:buChar char="•"/>
            </a:pPr>
            <a:r>
              <a:rPr lang="en-CA" sz="2400" dirty="0">
                <a:solidFill>
                  <a:srgbClr val="000000"/>
                </a:solidFill>
                <a:latin typeface="Century Gothic"/>
              </a:rPr>
              <a:t>read stories together in </a:t>
            </a:r>
            <a:r>
              <a:rPr lang="en-CA" sz="2400" i="1" dirty="0">
                <a:solidFill>
                  <a:schemeClr val="accent6">
                    <a:lumMod val="75000"/>
                  </a:schemeClr>
                </a:solidFill>
                <a:latin typeface="Century Gothic"/>
              </a:rPr>
              <a:t>your first language </a:t>
            </a:r>
            <a:r>
              <a:rPr lang="en-CA" sz="2400" dirty="0">
                <a:solidFill>
                  <a:srgbClr val="000000"/>
                </a:solidFill>
                <a:latin typeface="Century Gothic"/>
              </a:rPr>
              <a:t>to help your child develop vocabulary, listening and speaking skills </a:t>
            </a:r>
          </a:p>
          <a:p>
            <a:pPr fontAlgn="base">
              <a:buFont typeface="Arial" panose="020B0604020202020204" pitchFamily="34" charset="0"/>
              <a:buChar char="•"/>
            </a:pPr>
            <a:endParaRPr lang="en-CA" sz="2400">
              <a:solidFill>
                <a:srgbClr val="000000"/>
              </a:solidFill>
              <a:latin typeface="Century Gothic"/>
            </a:endParaRPr>
          </a:p>
          <a:p>
            <a:pPr fontAlgn="base">
              <a:buFont typeface="Arial" panose="020B0604020202020204" pitchFamily="34" charset="0"/>
              <a:buChar char="•"/>
            </a:pPr>
            <a:r>
              <a:rPr lang="en-CA" sz="2400" dirty="0">
                <a:solidFill>
                  <a:srgbClr val="000000"/>
                </a:solidFill>
                <a:latin typeface="Century Gothic"/>
              </a:rPr>
              <a:t>enjoy reading different types of books: picture books, information books, nursery rhymes, poetry </a:t>
            </a:r>
          </a:p>
          <a:p>
            <a:pPr fontAlgn="base">
              <a:buFont typeface="Arial" panose="020B0604020202020204" pitchFamily="34" charset="0"/>
              <a:buChar char="•"/>
            </a:pPr>
            <a:endParaRPr lang="en-CA" sz="2400">
              <a:solidFill>
                <a:srgbClr val="000000"/>
              </a:solidFill>
              <a:latin typeface="Century Gothic"/>
            </a:endParaRPr>
          </a:p>
          <a:p>
            <a:pPr fontAlgn="base">
              <a:buFont typeface="Arial" panose="020B0604020202020204" pitchFamily="34" charset="0"/>
              <a:buChar char="•"/>
            </a:pPr>
            <a:r>
              <a:rPr lang="en-CA" sz="2400" dirty="0">
                <a:solidFill>
                  <a:srgbClr val="000000"/>
                </a:solidFill>
                <a:latin typeface="Century Gothic"/>
              </a:rPr>
              <a:t>encourage your child to talk about the pictures and stories as you read together </a:t>
            </a:r>
          </a:p>
          <a:p>
            <a:pPr fontAlgn="base">
              <a:buFont typeface="Arial" panose="020B0604020202020204" pitchFamily="34" charset="0"/>
              <a:buChar char="•"/>
            </a:pPr>
            <a:endParaRPr lang="en-CA" sz="2400">
              <a:solidFill>
                <a:srgbClr val="000000"/>
              </a:solidFill>
              <a:latin typeface="Century Gothic"/>
            </a:endParaRPr>
          </a:p>
          <a:p>
            <a:pPr fontAlgn="base">
              <a:buFont typeface="Arial" panose="020B0604020202020204" pitchFamily="34" charset="0"/>
              <a:buChar char="•"/>
            </a:pPr>
            <a:r>
              <a:rPr lang="en-CA" sz="2400" dirty="0">
                <a:solidFill>
                  <a:srgbClr val="000000"/>
                </a:solidFill>
                <a:latin typeface="Century Gothic"/>
              </a:rPr>
              <a:t>visit your community library</a:t>
            </a:r>
            <a:endParaRPr lang="en-CA" sz="2400" dirty="0">
              <a:solidFill>
                <a:srgbClr val="000000"/>
              </a:solidFill>
              <a:latin typeface="Century Gothic"/>
              <a:cs typeface="Calibri"/>
            </a:endParaRPr>
          </a:p>
        </p:txBody>
      </p:sp>
      <p:pic>
        <p:nvPicPr>
          <p:cNvPr id="3" name="Picture 2" descr="A logo with text on it&#10;&#10;Description automatically generated">
            <a:extLst>
              <a:ext uri="{FF2B5EF4-FFF2-40B4-BE49-F238E27FC236}">
                <a16:creationId xmlns:a16="http://schemas.microsoft.com/office/drawing/2014/main" id="{5E7FD0AF-F30F-230C-5F2E-7194D5631113}"/>
              </a:ext>
            </a:extLst>
          </p:cNvPr>
          <p:cNvPicPr>
            <a:picLocks noChangeAspect="1"/>
          </p:cNvPicPr>
          <p:nvPr/>
        </p:nvPicPr>
        <p:blipFill>
          <a:blip r:embed="rId6"/>
          <a:stretch>
            <a:fillRect/>
          </a:stretch>
        </p:blipFill>
        <p:spPr>
          <a:xfrm>
            <a:off x="7563805" y="5076515"/>
            <a:ext cx="2702279" cy="1325740"/>
          </a:xfrm>
          <a:prstGeom prst="rect">
            <a:avLst/>
          </a:prstGeom>
        </p:spPr>
      </p:pic>
      <p:pic>
        <p:nvPicPr>
          <p:cNvPr id="6" name="Picture 5" descr="A family reading a book&#10;&#10;Description automatically generated">
            <a:extLst>
              <a:ext uri="{FF2B5EF4-FFF2-40B4-BE49-F238E27FC236}">
                <a16:creationId xmlns:a16="http://schemas.microsoft.com/office/drawing/2014/main" id="{AF7FA719-4961-7520-BD15-64EB27607B1B}"/>
              </a:ext>
            </a:extLst>
          </p:cNvPr>
          <p:cNvPicPr>
            <a:picLocks noChangeAspect="1"/>
          </p:cNvPicPr>
          <p:nvPr/>
        </p:nvPicPr>
        <p:blipFill>
          <a:blip r:embed="rId7">
            <a:extLst>
              <a:ext uri="{837473B0-CC2E-450A-ABE3-18F120FF3D39}">
                <a1611:picAttrSrcUrl xmlns:a1611="http://schemas.microsoft.com/office/drawing/2016/11/main" xmlns="" r:id="rId8"/>
              </a:ext>
            </a:extLst>
          </a:blip>
          <a:stretch>
            <a:fillRect/>
          </a:stretch>
        </p:blipFill>
        <p:spPr>
          <a:xfrm>
            <a:off x="3850080" y="4953229"/>
            <a:ext cx="3194125" cy="1836110"/>
          </a:xfrm>
          <a:prstGeom prst="rect">
            <a:avLst/>
          </a:prstGeom>
        </p:spPr>
      </p:pic>
      <p:pic>
        <p:nvPicPr>
          <p:cNvPr id="8" name="Picture 7" descr="A logo of a wolf howling at the moon&#10;&#10;AI-generated content may be incorrect.">
            <a:extLst>
              <a:ext uri="{FF2B5EF4-FFF2-40B4-BE49-F238E27FC236}">
                <a16:creationId xmlns:a16="http://schemas.microsoft.com/office/drawing/2014/main" id="{1C82A30F-1F13-7952-03DA-AEE9F9AE8A93}"/>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Lst>
          </a:blip>
          <a:stretch>
            <a:fillRect/>
          </a:stretch>
        </p:blipFill>
        <p:spPr>
          <a:xfrm>
            <a:off x="960348" y="5128569"/>
            <a:ext cx="1744712" cy="1731195"/>
          </a:xfrm>
          <a:prstGeom prst="rect">
            <a:avLst/>
          </a:prstGeom>
        </p:spPr>
      </p:pic>
    </p:spTree>
    <p:extLst>
      <p:ext uri="{BB962C8B-B14F-4D97-AF65-F5344CB8AC3E}">
        <p14:creationId xmlns:p14="http://schemas.microsoft.com/office/powerpoint/2010/main" val="2541487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1895" y="0"/>
            <a:ext cx="1944624" cy="6858000"/>
          </a:xfrm>
          <a:prstGeom prst="rect">
            <a:avLst/>
          </a:prstGeom>
        </p:spPr>
      </p:pic>
      <p:sp>
        <p:nvSpPr>
          <p:cNvPr id="9" name="Rectangle 8"/>
          <p:cNvSpPr/>
          <p:nvPr/>
        </p:nvSpPr>
        <p:spPr>
          <a:xfrm>
            <a:off x="2751259" y="299524"/>
            <a:ext cx="9446614" cy="3323987"/>
          </a:xfrm>
          <a:prstGeom prst="rect">
            <a:avLst/>
          </a:prstGeom>
        </p:spPr>
        <p:txBody>
          <a:bodyPr wrap="square" lIns="91440" tIns="45720" rIns="91440" bIns="45720" anchor="t">
            <a:spAutoFit/>
          </a:bodyPr>
          <a:lstStyle/>
          <a:p>
            <a:r>
              <a:rPr lang="en-CA" sz="2400" b="1" dirty="0">
                <a:latin typeface="Century Gothic"/>
              </a:rPr>
              <a:t>Take time to talk with your child about everyday activities:</a:t>
            </a:r>
            <a:r>
              <a:rPr lang="en-CA" sz="2400" dirty="0">
                <a:latin typeface="Century Gothic"/>
              </a:rPr>
              <a:t> </a:t>
            </a:r>
            <a:r>
              <a:rPr lang="en-CA" sz="2400" dirty="0">
                <a:solidFill>
                  <a:schemeClr val="accent6">
                    <a:lumMod val="75000"/>
                  </a:schemeClr>
                </a:solidFill>
                <a:latin typeface="Century Gothic"/>
              </a:rPr>
              <a:t> </a:t>
            </a:r>
          </a:p>
          <a:p>
            <a:endParaRPr lang="en-CA" sz="2400" dirty="0">
              <a:solidFill>
                <a:schemeClr val="accent6">
                  <a:lumMod val="75000"/>
                </a:schemeClr>
              </a:solidFill>
              <a:latin typeface="Century Gothic"/>
            </a:endParaRPr>
          </a:p>
          <a:p>
            <a:pPr marL="285750" indent="-285750">
              <a:buFont typeface="Arial" panose="020B0604020202020204" pitchFamily="34" charset="0"/>
              <a:buChar char="•"/>
            </a:pPr>
            <a:r>
              <a:rPr lang="en-CA" dirty="0">
                <a:latin typeface="Century Gothic"/>
              </a:rPr>
              <a:t>share special activities together, such as walks to the park </a:t>
            </a:r>
          </a:p>
          <a:p>
            <a:endParaRPr lang="en-CA" dirty="0">
              <a:latin typeface="Century Gothic"/>
            </a:endParaRPr>
          </a:p>
          <a:p>
            <a:pPr marL="285750" indent="-285750">
              <a:buFont typeface="Arial" panose="020B0604020202020204" pitchFamily="34" charset="0"/>
              <a:buChar char="•"/>
            </a:pPr>
            <a:r>
              <a:rPr lang="en-CA" dirty="0">
                <a:latin typeface="Century Gothic"/>
              </a:rPr>
              <a:t>talk about what you are seeing and doing </a:t>
            </a:r>
          </a:p>
          <a:p>
            <a:endParaRPr lang="en-CA" dirty="0">
              <a:latin typeface="Century Gothic"/>
            </a:endParaRPr>
          </a:p>
          <a:p>
            <a:pPr marL="285750" indent="-285750">
              <a:buFont typeface="Arial" panose="020B0604020202020204" pitchFamily="34" charset="0"/>
              <a:buChar char="•"/>
            </a:pPr>
            <a:r>
              <a:rPr lang="en-CA" dirty="0">
                <a:latin typeface="Century Gothic"/>
              </a:rPr>
              <a:t>talk, read, sing and play in </a:t>
            </a:r>
            <a:r>
              <a:rPr lang="en-CA" i="1" dirty="0">
                <a:solidFill>
                  <a:schemeClr val="accent6"/>
                </a:solidFill>
                <a:latin typeface="Century Gothic"/>
              </a:rPr>
              <a:t>your first language </a:t>
            </a:r>
            <a:r>
              <a:rPr lang="en-CA" dirty="0">
                <a:latin typeface="Century Gothic"/>
              </a:rPr>
              <a:t>every day </a:t>
            </a:r>
          </a:p>
          <a:p>
            <a:endParaRPr lang="en-CA" dirty="0">
              <a:latin typeface="Century Gothic"/>
            </a:endParaRPr>
          </a:p>
          <a:p>
            <a:pPr marL="285750" indent="-285750">
              <a:buFont typeface="Arial" panose="020B0604020202020204" pitchFamily="34" charset="0"/>
              <a:buChar char="•"/>
            </a:pPr>
            <a:r>
              <a:rPr lang="en-CA" dirty="0">
                <a:latin typeface="Century Gothic"/>
              </a:rPr>
              <a:t>praise children for their efforts and courage to overcome setbacks</a:t>
            </a:r>
          </a:p>
          <a:p>
            <a:endParaRPr lang="en-CA" dirty="0">
              <a:latin typeface="Century Gothic"/>
            </a:endParaRPr>
          </a:p>
          <a:p>
            <a:pPr marL="285750" indent="-285750">
              <a:buFont typeface="Arial" panose="020B0604020202020204" pitchFamily="34" charset="0"/>
              <a:buChar char="•"/>
            </a:pPr>
            <a:r>
              <a:rPr lang="en-CA" dirty="0">
                <a:latin typeface="Century Gothic"/>
              </a:rPr>
              <a:t>talk about how it is okay to make mistakes </a:t>
            </a:r>
          </a:p>
        </p:txBody>
      </p:sp>
      <p:pic>
        <p:nvPicPr>
          <p:cNvPr id="2" name="Picture 1" descr="A person and child sitting on a couch&#10;&#10;Description automatically generated">
            <a:extLst>
              <a:ext uri="{FF2B5EF4-FFF2-40B4-BE49-F238E27FC236}">
                <a16:creationId xmlns:a16="http://schemas.microsoft.com/office/drawing/2014/main" id="{B60991C6-D925-683E-223D-1D2786FC0EF9}"/>
              </a:ext>
            </a:extLst>
          </p:cNvPr>
          <p:cNvPicPr>
            <a:picLocks noChangeAspect="1"/>
          </p:cNvPicPr>
          <p:nvPr/>
        </p:nvPicPr>
        <p:blipFill>
          <a:blip r:embed="rId4">
            <a:extLst>
              <a:ext uri="{837473B0-CC2E-450A-ABE3-18F120FF3D39}">
                <a1611:picAttrSrcUrl xmlns:a1611="http://schemas.microsoft.com/office/drawing/2016/11/main" xmlns="" r:id="rId5"/>
              </a:ext>
            </a:extLst>
          </a:blip>
          <a:stretch>
            <a:fillRect/>
          </a:stretch>
        </p:blipFill>
        <p:spPr>
          <a:xfrm>
            <a:off x="2912857" y="3714750"/>
            <a:ext cx="1951737" cy="2841901"/>
          </a:xfrm>
          <a:prstGeom prst="rect">
            <a:avLst/>
          </a:prstGeom>
        </p:spPr>
      </p:pic>
      <p:pic>
        <p:nvPicPr>
          <p:cNvPr id="6" name="Picture 5" descr="A person kneeling down holding a child&amp;#39;s hand&#10;&#10;Description automatically generated">
            <a:extLst>
              <a:ext uri="{FF2B5EF4-FFF2-40B4-BE49-F238E27FC236}">
                <a16:creationId xmlns:a16="http://schemas.microsoft.com/office/drawing/2014/main" id="{A478487B-84D5-21DA-CC37-62B8D8444182}"/>
              </a:ext>
            </a:extLst>
          </p:cNvPr>
          <p:cNvPicPr>
            <a:picLocks noChangeAspect="1"/>
          </p:cNvPicPr>
          <p:nvPr/>
        </p:nvPicPr>
        <p:blipFill>
          <a:blip r:embed="rId6">
            <a:extLst>
              <a:ext uri="{837473B0-CC2E-450A-ABE3-18F120FF3D39}">
                <a1611:picAttrSrcUrl xmlns:a1611="http://schemas.microsoft.com/office/drawing/2016/11/main" xmlns="" r:id="rId7"/>
              </a:ext>
            </a:extLst>
          </a:blip>
          <a:stretch>
            <a:fillRect/>
          </a:stretch>
        </p:blipFill>
        <p:spPr>
          <a:xfrm>
            <a:off x="10760316" y="762518"/>
            <a:ext cx="1363134" cy="2065868"/>
          </a:xfrm>
          <a:prstGeom prst="rect">
            <a:avLst/>
          </a:prstGeom>
        </p:spPr>
      </p:pic>
      <p:pic>
        <p:nvPicPr>
          <p:cNvPr id="3" name="Picture 2" descr="Thriving Families, Safer Children ...">
            <a:extLst>
              <a:ext uri="{FF2B5EF4-FFF2-40B4-BE49-F238E27FC236}">
                <a16:creationId xmlns:a16="http://schemas.microsoft.com/office/drawing/2014/main" id="{E952F3CC-E68A-1D84-4F8C-426C411C7504}"/>
              </a:ext>
            </a:extLst>
          </p:cNvPr>
          <p:cNvPicPr>
            <a:picLocks noChangeAspect="1"/>
          </p:cNvPicPr>
          <p:nvPr/>
        </p:nvPicPr>
        <p:blipFill>
          <a:blip r:embed="rId8"/>
          <a:stretch>
            <a:fillRect/>
          </a:stretch>
        </p:blipFill>
        <p:spPr>
          <a:xfrm>
            <a:off x="8930941" y="3148764"/>
            <a:ext cx="2952750" cy="1543050"/>
          </a:xfrm>
          <a:prstGeom prst="rect">
            <a:avLst/>
          </a:prstGeom>
        </p:spPr>
      </p:pic>
      <p:pic>
        <p:nvPicPr>
          <p:cNvPr id="5" name="Picture 4" descr="The Importance of Family Reading | Our ...">
            <a:extLst>
              <a:ext uri="{FF2B5EF4-FFF2-40B4-BE49-F238E27FC236}">
                <a16:creationId xmlns:a16="http://schemas.microsoft.com/office/drawing/2014/main" id="{45F75E36-43F8-57C4-99A5-1557F9C597FA}"/>
              </a:ext>
            </a:extLst>
          </p:cNvPr>
          <p:cNvPicPr>
            <a:picLocks noChangeAspect="1"/>
          </p:cNvPicPr>
          <p:nvPr/>
        </p:nvPicPr>
        <p:blipFill>
          <a:blip r:embed="rId9"/>
          <a:stretch>
            <a:fillRect/>
          </a:stretch>
        </p:blipFill>
        <p:spPr>
          <a:xfrm>
            <a:off x="5423234" y="4061410"/>
            <a:ext cx="2949742" cy="1953627"/>
          </a:xfrm>
          <a:prstGeom prst="rect">
            <a:avLst/>
          </a:prstGeom>
        </p:spPr>
      </p:pic>
      <p:pic>
        <p:nvPicPr>
          <p:cNvPr id="7" name="Picture 6" descr="5 Facts About Rainbows You Need Right Now - Farmers' Almanac - Plan Your  Day. Grow Your Life.">
            <a:extLst>
              <a:ext uri="{FF2B5EF4-FFF2-40B4-BE49-F238E27FC236}">
                <a16:creationId xmlns:a16="http://schemas.microsoft.com/office/drawing/2014/main" id="{104DCB51-D2D8-3EA3-589A-C49D236FF6DD}"/>
              </a:ext>
            </a:extLst>
          </p:cNvPr>
          <p:cNvPicPr>
            <a:picLocks noChangeAspect="1"/>
          </p:cNvPicPr>
          <p:nvPr/>
        </p:nvPicPr>
        <p:blipFill>
          <a:blip r:embed="rId10"/>
          <a:stretch>
            <a:fillRect/>
          </a:stretch>
        </p:blipFill>
        <p:spPr>
          <a:xfrm>
            <a:off x="9035717" y="5035222"/>
            <a:ext cx="2743198" cy="1519978"/>
          </a:xfrm>
          <a:prstGeom prst="rect">
            <a:avLst/>
          </a:prstGeom>
        </p:spPr>
      </p:pic>
      <p:pic>
        <p:nvPicPr>
          <p:cNvPr id="10" name="Picture 9" descr="A logo of a wolf howling at the moon&#10;&#10;AI-generated content may be incorrect.">
            <a:extLst>
              <a:ext uri="{FF2B5EF4-FFF2-40B4-BE49-F238E27FC236}">
                <a16:creationId xmlns:a16="http://schemas.microsoft.com/office/drawing/2014/main" id="{BC88671F-480C-2FC6-AC8A-7588DA5A6017}"/>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tretch>
            <a:fillRect/>
          </a:stretch>
        </p:blipFill>
        <p:spPr>
          <a:xfrm>
            <a:off x="819979" y="5128569"/>
            <a:ext cx="1744712" cy="1731195"/>
          </a:xfrm>
          <a:prstGeom prst="rect">
            <a:avLst/>
          </a:prstGeom>
        </p:spPr>
      </p:pic>
    </p:spTree>
    <p:extLst>
      <p:ext uri="{BB962C8B-B14F-4D97-AF65-F5344CB8AC3E}">
        <p14:creationId xmlns:p14="http://schemas.microsoft.com/office/powerpoint/2010/main" val="1015206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8072" y="0"/>
            <a:ext cx="1944624" cy="6858000"/>
          </a:xfrm>
          <a:prstGeom prst="rect">
            <a:avLst/>
          </a:prstGeom>
        </p:spPr>
      </p:pic>
      <p:sp>
        <p:nvSpPr>
          <p:cNvPr id="5" name="Title 5"/>
          <p:cNvSpPr>
            <a:spLocks noGrp="1"/>
          </p:cNvSpPr>
          <p:nvPr>
            <p:ph type="title"/>
          </p:nvPr>
        </p:nvSpPr>
        <p:spPr>
          <a:xfrm>
            <a:off x="3368361" y="666299"/>
            <a:ext cx="6742176" cy="912033"/>
          </a:xfrm>
          <a:noFill/>
          <a:ln>
            <a:noFill/>
          </a:ln>
        </p:spPr>
        <p:txBody>
          <a:bodyPr>
            <a:normAutofit/>
          </a:bodyPr>
          <a:lstStyle/>
          <a:p>
            <a:pPr algn="l"/>
            <a:r>
              <a:rPr lang="en-US" sz="4000" dirty="0">
                <a:solidFill>
                  <a:srgbClr val="00B0F0"/>
                </a:solidFill>
                <a:latin typeface="Century Gothic"/>
                <a:ea typeface="Verdana"/>
              </a:rPr>
              <a:t>Important Times &amp; Dates</a:t>
            </a:r>
          </a:p>
        </p:txBody>
      </p:sp>
      <p:sp>
        <p:nvSpPr>
          <p:cNvPr id="2" name="Rectangle 1"/>
          <p:cNvSpPr/>
          <p:nvPr/>
        </p:nvSpPr>
        <p:spPr>
          <a:xfrm>
            <a:off x="3121861" y="2225791"/>
            <a:ext cx="8744733" cy="3416320"/>
          </a:xfrm>
          <a:prstGeom prst="rect">
            <a:avLst/>
          </a:prstGeom>
        </p:spPr>
        <p:txBody>
          <a:bodyPr wrap="square" lIns="91440" tIns="45720" rIns="91440" bIns="45720" anchor="t">
            <a:spAutoFit/>
          </a:bodyPr>
          <a:lstStyle/>
          <a:p>
            <a:pPr marL="342900" indent="-342900">
              <a:buFont typeface="Arial"/>
              <a:buChar char="•"/>
            </a:pPr>
            <a:r>
              <a:rPr lang="en-CA" sz="2400" dirty="0">
                <a:latin typeface="Century Gothic"/>
                <a:cs typeface="Calibri"/>
              </a:rPr>
              <a:t>Kindergarten Registration begins on </a:t>
            </a:r>
            <a:r>
              <a:rPr lang="en-CA" sz="2400" b="1" dirty="0">
                <a:latin typeface="Century Gothic"/>
                <a:cs typeface="Calibri"/>
              </a:rPr>
              <a:t>January 13, 2025</a:t>
            </a:r>
            <a:endParaRPr lang="en-US" sz="2400" b="1" dirty="0">
              <a:latin typeface="Century Gothic"/>
              <a:ea typeface="Calibri"/>
              <a:cs typeface="Calibri"/>
            </a:endParaRPr>
          </a:p>
          <a:p>
            <a:endParaRPr lang="en-CA" sz="2400" b="1">
              <a:latin typeface="Century Gothic"/>
              <a:cs typeface="Calibri"/>
            </a:endParaRPr>
          </a:p>
          <a:p>
            <a:pPr marL="342900" indent="-342900">
              <a:buFont typeface="Arial"/>
              <a:buChar char="•"/>
            </a:pPr>
            <a:r>
              <a:rPr lang="en-CA" sz="2400" b="1" dirty="0">
                <a:latin typeface="Century Gothic"/>
                <a:cs typeface="Calibri"/>
              </a:rPr>
              <a:t>*Preference for AM/PM will be noted upon registration </a:t>
            </a:r>
            <a:r>
              <a:rPr lang="en-CA" sz="2400" b="1">
                <a:latin typeface="Century Gothic"/>
                <a:cs typeface="Calibri"/>
              </a:rPr>
              <a:t>and confirmed in June *</a:t>
            </a:r>
          </a:p>
          <a:p>
            <a:endParaRPr lang="en-CA" sz="2400" b="1">
              <a:latin typeface="Century Gothic"/>
              <a:cs typeface="Calibri"/>
            </a:endParaRPr>
          </a:p>
          <a:p>
            <a:pPr marL="342900" indent="-342900">
              <a:buFont typeface="Arial"/>
              <a:buChar char="•"/>
            </a:pPr>
            <a:r>
              <a:rPr lang="en-CA" sz="2400" dirty="0">
                <a:latin typeface="Century Gothic"/>
                <a:cs typeface="Calibri"/>
              </a:rPr>
              <a:t>School begins </a:t>
            </a:r>
            <a:r>
              <a:rPr lang="en-CA" sz="2400" b="1" dirty="0">
                <a:latin typeface="Century Gothic"/>
                <a:cs typeface="Calibri"/>
              </a:rPr>
              <a:t>September 2025</a:t>
            </a:r>
            <a:r>
              <a:rPr lang="en-CA" sz="2400" dirty="0">
                <a:latin typeface="Century Gothic"/>
                <a:cs typeface="Calibri"/>
              </a:rPr>
              <a:t> (Staggered Entry) </a:t>
            </a:r>
          </a:p>
          <a:p>
            <a:endParaRPr lang="en-CA" sz="2400">
              <a:latin typeface="Century Gothic"/>
              <a:cs typeface="Calibri"/>
            </a:endParaRPr>
          </a:p>
          <a:p>
            <a:pPr marL="342900" indent="-342900">
              <a:buFont typeface="Arial"/>
              <a:buChar char="•"/>
            </a:pPr>
            <a:r>
              <a:rPr lang="en-CA" sz="2400" dirty="0">
                <a:latin typeface="Century Gothic"/>
                <a:cs typeface="Calibri"/>
              </a:rPr>
              <a:t>Please visit the </a:t>
            </a:r>
            <a:r>
              <a:rPr lang="en-CA" sz="2400" b="1" dirty="0">
                <a:latin typeface="Century Gothic"/>
                <a:cs typeface="Calibri"/>
              </a:rPr>
              <a:t>Stanley Jones website</a:t>
            </a:r>
            <a:r>
              <a:rPr lang="en-CA" sz="2400" dirty="0">
                <a:latin typeface="Century Gothic"/>
                <a:cs typeface="Calibri"/>
              </a:rPr>
              <a:t> for up-to-date information. </a:t>
            </a:r>
          </a:p>
        </p:txBody>
      </p:sp>
      <p:pic>
        <p:nvPicPr>
          <p:cNvPr id="3" name="Picture 2">
            <a:extLst>
              <a:ext uri="{FF2B5EF4-FFF2-40B4-BE49-F238E27FC236}">
                <a16:creationId xmlns:a16="http://schemas.microsoft.com/office/drawing/2014/main" id="{5642BAF9-B190-8DD4-F31B-52A0AC120B15}"/>
              </a:ext>
            </a:extLst>
          </p:cNvPr>
          <p:cNvPicPr>
            <a:picLocks noChangeAspect="1"/>
          </p:cNvPicPr>
          <p:nvPr/>
        </p:nvPicPr>
        <p:blipFill>
          <a:blip r:embed="rId4"/>
          <a:stretch>
            <a:fillRect/>
          </a:stretch>
        </p:blipFill>
        <p:spPr>
          <a:xfrm rot="5400000">
            <a:off x="9335502" y="328862"/>
            <a:ext cx="2249906" cy="1602206"/>
          </a:xfrm>
          <a:prstGeom prst="rect">
            <a:avLst/>
          </a:prstGeom>
        </p:spPr>
      </p:pic>
      <p:pic>
        <p:nvPicPr>
          <p:cNvPr id="8" name="Picture 7" descr="A logo of a wolf howling at the moon&#10;&#10;AI-generated content may be incorrect.">
            <a:extLst>
              <a:ext uri="{FF2B5EF4-FFF2-40B4-BE49-F238E27FC236}">
                <a16:creationId xmlns:a16="http://schemas.microsoft.com/office/drawing/2014/main" id="{7AC4F823-32DC-1038-6E8E-A795659553B8}"/>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1000453" y="5128569"/>
            <a:ext cx="1744712" cy="1731195"/>
          </a:xfrm>
          <a:prstGeom prst="rect">
            <a:avLst/>
          </a:prstGeom>
        </p:spPr>
      </p:pic>
    </p:spTree>
    <p:extLst>
      <p:ext uri="{BB962C8B-B14F-4D97-AF65-F5344CB8AC3E}">
        <p14:creationId xmlns:p14="http://schemas.microsoft.com/office/powerpoint/2010/main" val="37467611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1345" y="0"/>
            <a:ext cx="1944624" cy="6858000"/>
          </a:xfrm>
          <a:prstGeom prst="rect">
            <a:avLst/>
          </a:prstGeom>
        </p:spPr>
      </p:pic>
      <p:sp>
        <p:nvSpPr>
          <p:cNvPr id="5" name="Title 5"/>
          <p:cNvSpPr>
            <a:spLocks noGrp="1"/>
          </p:cNvSpPr>
          <p:nvPr>
            <p:ph type="title"/>
          </p:nvPr>
        </p:nvSpPr>
        <p:spPr>
          <a:xfrm>
            <a:off x="3338282" y="104825"/>
            <a:ext cx="6742176" cy="912033"/>
          </a:xfrm>
          <a:noFill/>
          <a:ln>
            <a:noFill/>
          </a:ln>
        </p:spPr>
        <p:txBody>
          <a:bodyPr>
            <a:normAutofit/>
          </a:bodyPr>
          <a:lstStyle/>
          <a:p>
            <a:pPr algn="l"/>
            <a:r>
              <a:rPr lang="en-US" sz="4000" dirty="0">
                <a:solidFill>
                  <a:srgbClr val="00B0F0"/>
                </a:solidFill>
                <a:latin typeface="Century Gothic"/>
                <a:ea typeface="Verdana"/>
              </a:rPr>
              <a:t>PowerSchool Set Up</a:t>
            </a:r>
          </a:p>
        </p:txBody>
      </p:sp>
      <p:sp>
        <p:nvSpPr>
          <p:cNvPr id="2" name="Rectangle 1"/>
          <p:cNvSpPr/>
          <p:nvPr/>
        </p:nvSpPr>
        <p:spPr>
          <a:xfrm>
            <a:off x="3426622" y="1014968"/>
            <a:ext cx="7162650" cy="5570756"/>
          </a:xfrm>
          <a:prstGeom prst="rect">
            <a:avLst/>
          </a:prstGeom>
        </p:spPr>
        <p:txBody>
          <a:bodyPr wrap="square" lIns="91440" tIns="45720" rIns="91440" bIns="45720" anchor="t">
            <a:spAutoFit/>
          </a:bodyPr>
          <a:lstStyle/>
          <a:p>
            <a:r>
              <a:rPr lang="en-CA" sz="2400" b="1" dirty="0">
                <a:latin typeface="Century Gothic"/>
              </a:rPr>
              <a:t>Create an online account:</a:t>
            </a:r>
            <a:r>
              <a:rPr lang="en-CA" sz="2400" dirty="0">
                <a:latin typeface="Century Gothic"/>
              </a:rPr>
              <a:t>  </a:t>
            </a:r>
          </a:p>
          <a:p>
            <a:endParaRPr lang="en-CA" sz="2400" dirty="0">
              <a:latin typeface="Century Gothic"/>
            </a:endParaRPr>
          </a:p>
          <a:p>
            <a:pPr marL="285750" indent="-285750">
              <a:buFont typeface="Arial" panose="020B0604020202020204" pitchFamily="34" charset="0"/>
              <a:buChar char="•"/>
            </a:pPr>
            <a:r>
              <a:rPr lang="en-CA" sz="2400" dirty="0">
                <a:latin typeface="Century Gothic"/>
              </a:rPr>
              <a:t>Account for all school years K-12</a:t>
            </a:r>
          </a:p>
          <a:p>
            <a:pPr marL="285750" indent="-285750">
              <a:buFont typeface="Arial" panose="020B0604020202020204" pitchFamily="34" charset="0"/>
              <a:buChar char="•"/>
            </a:pPr>
            <a:endParaRPr lang="en-CA" sz="2400" dirty="0">
              <a:latin typeface="Century Gothic"/>
            </a:endParaRPr>
          </a:p>
          <a:p>
            <a:pPr marL="285750" indent="-285750">
              <a:buFont typeface="Arial" panose="020B0604020202020204" pitchFamily="34" charset="0"/>
              <a:buChar char="•"/>
            </a:pPr>
            <a:r>
              <a:rPr lang="en-CA" sz="2400" dirty="0">
                <a:latin typeface="Century Gothic"/>
              </a:rPr>
              <a:t>Go to </a:t>
            </a:r>
            <a:r>
              <a:rPr lang="en-CA" sz="2400" dirty="0">
                <a:latin typeface="Century Gothic"/>
                <a:hlinkClick r:id="rId4"/>
              </a:rPr>
              <a:t>www.cbe.ab.ca</a:t>
            </a:r>
            <a:r>
              <a:rPr lang="en-CA" sz="2400" dirty="0">
                <a:latin typeface="Century Gothic"/>
              </a:rPr>
              <a:t> and create a parent account. </a:t>
            </a:r>
            <a:endParaRPr lang="en-CA" dirty="0"/>
          </a:p>
          <a:p>
            <a:pPr marL="285750" indent="-285750">
              <a:buFont typeface="Arial" panose="020B0604020202020204" pitchFamily="34" charset="0"/>
              <a:buChar char="•"/>
            </a:pPr>
            <a:endParaRPr lang="en-CA" sz="2400">
              <a:latin typeface="Century Gothic"/>
            </a:endParaRPr>
          </a:p>
          <a:p>
            <a:pPr marL="285750" indent="-285750">
              <a:buFont typeface="Arial" panose="020B0604020202020204" pitchFamily="34" charset="0"/>
              <a:buChar char="•"/>
            </a:pPr>
            <a:r>
              <a:rPr lang="en-CA" sz="2400" dirty="0" err="1">
                <a:latin typeface="Century Gothic"/>
              </a:rPr>
              <a:t>MyCBE</a:t>
            </a:r>
            <a:r>
              <a:rPr lang="en-CA" sz="2400" dirty="0">
                <a:latin typeface="Century Gothic"/>
              </a:rPr>
              <a:t>/</a:t>
            </a:r>
            <a:r>
              <a:rPr lang="en-CA" sz="2400" dirty="0" err="1">
                <a:latin typeface="Century Gothic"/>
              </a:rPr>
              <a:t>Powerschool</a:t>
            </a:r>
          </a:p>
          <a:p>
            <a:pPr marL="285750" indent="-285750">
              <a:buFont typeface="Arial" panose="020B0604020202020204" pitchFamily="34" charset="0"/>
              <a:buChar char="•"/>
            </a:pPr>
            <a:endParaRPr lang="en-CA" sz="2400" dirty="0">
              <a:latin typeface="Century Gothic"/>
            </a:endParaRPr>
          </a:p>
          <a:p>
            <a:pPr marL="285750" indent="-285750">
              <a:buFont typeface="Arial" panose="020B0604020202020204" pitchFamily="34" charset="0"/>
              <a:buChar char="•"/>
            </a:pPr>
            <a:r>
              <a:rPr lang="en-CA" sz="2400" dirty="0">
                <a:latin typeface="Century Gothic"/>
              </a:rPr>
              <a:t>Pay fees, report cards, forms, book conferences etc. </a:t>
            </a:r>
            <a:endParaRPr lang="en-CA" sz="2400" dirty="0">
              <a:latin typeface="Century Gothic"/>
              <a:cs typeface="Calibri"/>
            </a:endParaRPr>
          </a:p>
          <a:p>
            <a:pPr marL="285750" indent="-285750">
              <a:buFont typeface="Arial" panose="020B0604020202020204" pitchFamily="34" charset="0"/>
              <a:buChar char="•"/>
            </a:pPr>
            <a:endParaRPr lang="en-CA" sz="2400">
              <a:latin typeface="Century Gothic"/>
            </a:endParaRPr>
          </a:p>
          <a:p>
            <a:pPr marL="285750" indent="-285750">
              <a:buFont typeface="Arial" panose="020B0604020202020204" pitchFamily="34" charset="0"/>
              <a:buChar char="•"/>
            </a:pPr>
            <a:r>
              <a:rPr lang="en-CA" sz="2400" dirty="0">
                <a:latin typeface="Century Gothic"/>
              </a:rPr>
              <a:t>If you require support, please contact the main office (403)777-6800</a:t>
            </a:r>
            <a:endParaRPr lang="en-CA" sz="2000" dirty="0">
              <a:latin typeface="Century Gothic"/>
            </a:endParaRPr>
          </a:p>
          <a:p>
            <a:pPr marL="285750" indent="-285750">
              <a:buFont typeface="Arial" panose="020B0604020202020204" pitchFamily="34" charset="0"/>
              <a:buChar char="•"/>
            </a:pPr>
            <a:endParaRPr lang="en-CA" sz="2000">
              <a:latin typeface="Century Gothic"/>
            </a:endParaRPr>
          </a:p>
        </p:txBody>
      </p:sp>
      <p:pic>
        <p:nvPicPr>
          <p:cNvPr id="6" name="Picture 5" descr="A logo of a wolf howling at the moon&#10;&#10;AI-generated content may be incorrect.">
            <a:extLst>
              <a:ext uri="{FF2B5EF4-FFF2-40B4-BE49-F238E27FC236}">
                <a16:creationId xmlns:a16="http://schemas.microsoft.com/office/drawing/2014/main" id="{951AAD97-EE43-2323-76BC-C5163FDD4514}"/>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1000453" y="5128569"/>
            <a:ext cx="1744712" cy="1731195"/>
          </a:xfrm>
          <a:prstGeom prst="rect">
            <a:avLst/>
          </a:prstGeom>
        </p:spPr>
      </p:pic>
    </p:spTree>
    <p:extLst>
      <p:ext uri="{BB962C8B-B14F-4D97-AF65-F5344CB8AC3E}">
        <p14:creationId xmlns:p14="http://schemas.microsoft.com/office/powerpoint/2010/main" val="35003611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515" y="0"/>
            <a:ext cx="1944624" cy="6858000"/>
          </a:xfrm>
          <a:prstGeom prst="rect">
            <a:avLst/>
          </a:prstGeom>
        </p:spPr>
      </p:pic>
      <p:sp>
        <p:nvSpPr>
          <p:cNvPr id="6" name="Title 5"/>
          <p:cNvSpPr>
            <a:spLocks noGrp="1"/>
          </p:cNvSpPr>
          <p:nvPr>
            <p:ph type="title"/>
          </p:nvPr>
        </p:nvSpPr>
        <p:spPr>
          <a:xfrm>
            <a:off x="3185948" y="4562"/>
            <a:ext cx="6177443" cy="742700"/>
          </a:xfrm>
        </p:spPr>
        <p:txBody>
          <a:bodyPr vert="horz" lIns="91440" tIns="45720" rIns="91440" bIns="45720" rtlCol="0" anchor="ctr">
            <a:noAutofit/>
          </a:bodyPr>
          <a:lstStyle/>
          <a:p>
            <a:pPr algn="l">
              <a:spcBef>
                <a:spcPts val="0"/>
              </a:spcBef>
            </a:pPr>
            <a:r>
              <a:rPr lang="en-US" sz="4000" b="1" dirty="0">
                <a:latin typeface="Century Gothic"/>
                <a:ea typeface="Calibri Light"/>
                <a:cs typeface="Calibri Light"/>
              </a:rPr>
              <a:t>We LOVE volunteers!</a:t>
            </a:r>
          </a:p>
        </p:txBody>
      </p:sp>
      <p:sp>
        <p:nvSpPr>
          <p:cNvPr id="7" name="Content Placeholder 6"/>
          <p:cNvSpPr>
            <a:spLocks noGrp="1"/>
          </p:cNvSpPr>
          <p:nvPr>
            <p:ph idx="1"/>
          </p:nvPr>
        </p:nvSpPr>
        <p:spPr>
          <a:xfrm>
            <a:off x="3617080" y="1494378"/>
            <a:ext cx="6651228" cy="4681270"/>
          </a:xfrm>
        </p:spPr>
        <p:txBody>
          <a:bodyPr vert="horz" lIns="91440" tIns="45720" rIns="91440" bIns="45720" rtlCol="0" anchor="t">
            <a:normAutofit/>
          </a:bodyPr>
          <a:lstStyle/>
          <a:p>
            <a:pPr marL="0" indent="0" fontAlgn="base">
              <a:buNone/>
            </a:pPr>
            <a:endParaRPr lang="en-US">
              <a:latin typeface="Calibri Light"/>
              <a:ea typeface="Calibri Light"/>
              <a:cs typeface="Calibri Light"/>
            </a:endParaRPr>
          </a:p>
          <a:p>
            <a:pPr marL="0" indent="0">
              <a:buNone/>
            </a:pPr>
            <a:endParaRPr lang="en-US">
              <a:ea typeface="Calibri"/>
              <a:cs typeface="Calibri"/>
            </a:endParaRPr>
          </a:p>
        </p:txBody>
      </p:sp>
      <p:sp>
        <p:nvSpPr>
          <p:cNvPr id="5" name="TextBox 4">
            <a:extLst>
              <a:ext uri="{FF2B5EF4-FFF2-40B4-BE49-F238E27FC236}">
                <a16:creationId xmlns:a16="http://schemas.microsoft.com/office/drawing/2014/main" id="{4F1BD735-2BAE-B534-8A2E-2D39E969EC33}"/>
              </a:ext>
            </a:extLst>
          </p:cNvPr>
          <p:cNvSpPr txBox="1"/>
          <p:nvPr/>
        </p:nvSpPr>
        <p:spPr>
          <a:xfrm>
            <a:off x="3218693" y="337741"/>
            <a:ext cx="6289728" cy="53860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800">
              <a:latin typeface="Century Gothic"/>
              <a:ea typeface="Calibri"/>
              <a:cs typeface="Calibri"/>
            </a:endParaRPr>
          </a:p>
          <a:p>
            <a:r>
              <a:rPr lang="en-US" sz="2400" b="1" dirty="0">
                <a:latin typeface="Century Gothic"/>
                <a:ea typeface="Calibri"/>
                <a:cs typeface="Calibri"/>
              </a:rPr>
              <a:t>Volunteer Opportunities:</a:t>
            </a:r>
          </a:p>
          <a:p>
            <a:pPr marL="285750" indent="-285750">
              <a:buFont typeface="Arial"/>
              <a:buChar char="•"/>
            </a:pPr>
            <a:r>
              <a:rPr lang="en-US" sz="2400" dirty="0">
                <a:latin typeface="Century Gothic"/>
                <a:ea typeface="Calibri"/>
                <a:cs typeface="Calibri"/>
              </a:rPr>
              <a:t>Small group support</a:t>
            </a:r>
          </a:p>
          <a:p>
            <a:endParaRPr lang="en-US" sz="2400" dirty="0">
              <a:latin typeface="Century Gothic"/>
              <a:ea typeface="Calibri"/>
              <a:cs typeface="Calibri"/>
            </a:endParaRPr>
          </a:p>
          <a:p>
            <a:pPr marL="285750" indent="-285750">
              <a:buFont typeface="Arial"/>
              <a:buChar char="•"/>
            </a:pPr>
            <a:r>
              <a:rPr lang="en-US" sz="2400" dirty="0">
                <a:latin typeface="Century Gothic"/>
                <a:ea typeface="Calibri"/>
                <a:cs typeface="Calibri"/>
              </a:rPr>
              <a:t>Reading with students</a:t>
            </a:r>
          </a:p>
          <a:p>
            <a:endParaRPr lang="en-US" sz="2400" dirty="0">
              <a:latin typeface="Century Gothic"/>
              <a:ea typeface="Calibri"/>
              <a:cs typeface="Calibri"/>
            </a:endParaRPr>
          </a:p>
          <a:p>
            <a:pPr marL="285750" indent="-285750">
              <a:buFont typeface="Arial"/>
              <a:buChar char="•"/>
            </a:pPr>
            <a:r>
              <a:rPr lang="en-US" sz="2400" dirty="0">
                <a:latin typeface="Century Gothic"/>
                <a:ea typeface="Calibri"/>
                <a:cs typeface="Calibri"/>
              </a:rPr>
              <a:t>Art projects</a:t>
            </a:r>
          </a:p>
          <a:p>
            <a:endParaRPr lang="en-US" sz="2400" dirty="0">
              <a:latin typeface="Century Gothic"/>
              <a:ea typeface="Calibri"/>
              <a:cs typeface="Calibri"/>
            </a:endParaRPr>
          </a:p>
          <a:p>
            <a:pPr marL="285750" indent="-285750">
              <a:buFont typeface="Arial"/>
              <a:buChar char="•"/>
            </a:pPr>
            <a:r>
              <a:rPr lang="en-US" sz="2400" dirty="0">
                <a:latin typeface="Century Gothic"/>
                <a:ea typeface="Calibri"/>
                <a:cs typeface="Calibri"/>
              </a:rPr>
              <a:t>Classroom organization</a:t>
            </a:r>
          </a:p>
          <a:p>
            <a:endParaRPr lang="en-US" sz="2400" dirty="0">
              <a:latin typeface="Century Gothic"/>
              <a:ea typeface="Calibri"/>
              <a:cs typeface="Calibri"/>
            </a:endParaRPr>
          </a:p>
          <a:p>
            <a:pPr marL="285750" indent="-285750">
              <a:buFont typeface="Arial"/>
              <a:buChar char="•"/>
            </a:pPr>
            <a:r>
              <a:rPr lang="en-US" sz="2400" dirty="0">
                <a:latin typeface="Century Gothic"/>
                <a:ea typeface="Calibri"/>
                <a:cs typeface="Calibri"/>
              </a:rPr>
              <a:t>Field Trips</a:t>
            </a:r>
            <a:br>
              <a:rPr lang="en-US" sz="2400" dirty="0">
                <a:latin typeface="Century Gothic"/>
                <a:ea typeface="Calibri"/>
                <a:cs typeface="Calibri"/>
              </a:rPr>
            </a:br>
            <a:endParaRPr lang="en-US" sz="2400" dirty="0">
              <a:latin typeface="Century Gothic"/>
              <a:ea typeface="Calibri"/>
              <a:cs typeface="Calibri"/>
            </a:endParaRPr>
          </a:p>
          <a:p>
            <a:pPr marL="285750" indent="-285750">
              <a:buFont typeface="Arial"/>
              <a:buChar char="•"/>
            </a:pPr>
            <a:r>
              <a:rPr lang="en-US" sz="2400" dirty="0">
                <a:latin typeface="Century Gothic"/>
                <a:ea typeface="Calibri"/>
                <a:cs typeface="Calibri"/>
              </a:rPr>
              <a:t>Special Presentations </a:t>
            </a:r>
          </a:p>
          <a:p>
            <a:endParaRPr lang="en-US" sz="2800">
              <a:latin typeface="Century Gothic"/>
              <a:ea typeface="Calibri"/>
              <a:cs typeface="Calibri"/>
            </a:endParaRPr>
          </a:p>
        </p:txBody>
      </p:sp>
      <p:sp>
        <p:nvSpPr>
          <p:cNvPr id="2" name="TextBox 1">
            <a:extLst>
              <a:ext uri="{FF2B5EF4-FFF2-40B4-BE49-F238E27FC236}">
                <a16:creationId xmlns:a16="http://schemas.microsoft.com/office/drawing/2014/main" id="{485228C5-41C6-26EC-3ED6-873781CAA76E}"/>
              </a:ext>
            </a:extLst>
          </p:cNvPr>
          <p:cNvSpPr txBox="1"/>
          <p:nvPr/>
        </p:nvSpPr>
        <p:spPr>
          <a:xfrm>
            <a:off x="6816929" y="5579978"/>
            <a:ext cx="537492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CA" sz="1200" b="1" dirty="0">
                <a:solidFill>
                  <a:srgbClr val="E46C0A"/>
                </a:solidFill>
                <a:latin typeface="Century Gothic"/>
                <a:cs typeface="Segoe UI"/>
              </a:rPr>
              <a:t>Police Clearance with CBE required:</a:t>
            </a:r>
            <a:r>
              <a:rPr lang="en-CA" sz="1200" dirty="0">
                <a:solidFill>
                  <a:srgbClr val="E46C0A"/>
                </a:solidFill>
                <a:latin typeface="Century Gothic"/>
                <a:cs typeface="Segoe UI"/>
              </a:rPr>
              <a:t>  </a:t>
            </a:r>
            <a:r>
              <a:rPr lang="en-CA" sz="1200" dirty="0">
                <a:latin typeface="Century Gothic"/>
                <a:cs typeface="Segoe UI"/>
              </a:rPr>
              <a:t>​</a:t>
            </a:r>
            <a:endParaRPr lang="en-CA" sz="1200" dirty="0">
              <a:latin typeface="Century Gothic"/>
              <a:ea typeface="Calibri"/>
              <a:cs typeface="Segoe UI"/>
            </a:endParaRPr>
          </a:p>
          <a:p>
            <a:r>
              <a:rPr lang="en-CA" sz="1200" dirty="0">
                <a:latin typeface="Century Gothic"/>
                <a:cs typeface="Segoe UI"/>
              </a:rPr>
              <a:t>​</a:t>
            </a:r>
            <a:endParaRPr lang="en-CA" sz="1200" dirty="0">
              <a:latin typeface="Century Gothic"/>
              <a:ea typeface="Calibri"/>
              <a:cs typeface="Segoe UI"/>
            </a:endParaRPr>
          </a:p>
          <a:p>
            <a:pPr marL="285750" indent="-285750">
              <a:buFont typeface="Arial,Sans-Serif"/>
              <a:buChar char="•"/>
            </a:pPr>
            <a:r>
              <a:rPr lang="en-CA" sz="1200" dirty="0">
                <a:latin typeface="Century Gothic"/>
                <a:cs typeface="Arial"/>
              </a:rPr>
              <a:t>2 pieces of ID to receive a code to complete online clearance​ (see the office)</a:t>
            </a:r>
            <a:endParaRPr lang="en-CA" sz="1200" dirty="0">
              <a:latin typeface="Century Gothic"/>
              <a:ea typeface="Calibri"/>
              <a:cs typeface="Arial"/>
            </a:endParaRPr>
          </a:p>
          <a:p>
            <a:pPr marL="285750" indent="-285750">
              <a:buFont typeface="Arial,Sans-Serif"/>
              <a:buChar char="•"/>
            </a:pPr>
            <a:r>
              <a:rPr lang="en-CA" sz="1200" dirty="0">
                <a:latin typeface="Century Gothic"/>
                <a:ea typeface="Calibri"/>
                <a:cs typeface="Calibri"/>
              </a:rPr>
              <a:t>Lasts for 5 years</a:t>
            </a:r>
            <a:r>
              <a:rPr lang="en-US" sz="1200" dirty="0">
                <a:latin typeface="Century Gothic"/>
                <a:ea typeface="Calibri"/>
                <a:cs typeface="Calibri"/>
              </a:rPr>
              <a:t> and is good for any CBE school</a:t>
            </a:r>
          </a:p>
          <a:p>
            <a:pPr marL="285750" indent="-285750">
              <a:buFont typeface="Arial,Sans-Serif"/>
              <a:buChar char="•"/>
            </a:pPr>
            <a:r>
              <a:rPr lang="en-CA" sz="1200" dirty="0">
                <a:latin typeface="Century Gothic"/>
                <a:cs typeface="Arial"/>
              </a:rPr>
              <a:t>Annual volunteer registration form</a:t>
            </a:r>
            <a:endParaRPr lang="en-CA" sz="1200" dirty="0">
              <a:latin typeface="Century Gothic"/>
              <a:ea typeface="Calibri"/>
              <a:cs typeface="Arial"/>
            </a:endParaRPr>
          </a:p>
        </p:txBody>
      </p:sp>
      <p:pic>
        <p:nvPicPr>
          <p:cNvPr id="3" name="Picture 2" descr="A person and a child reading a book&#10;&#10;Description automatically generated">
            <a:extLst>
              <a:ext uri="{FF2B5EF4-FFF2-40B4-BE49-F238E27FC236}">
                <a16:creationId xmlns:a16="http://schemas.microsoft.com/office/drawing/2014/main" id="{89A775FD-7BE3-3957-7CCE-8CC632301038}"/>
              </a:ext>
            </a:extLst>
          </p:cNvPr>
          <p:cNvPicPr>
            <a:picLocks noChangeAspect="1"/>
          </p:cNvPicPr>
          <p:nvPr/>
        </p:nvPicPr>
        <p:blipFill>
          <a:blip r:embed="rId4">
            <a:extLst>
              <a:ext uri="{837473B0-CC2E-450A-ABE3-18F120FF3D39}">
                <a1611:picAttrSrcUrl xmlns:a1611="http://schemas.microsoft.com/office/drawing/2016/11/main" xmlns="" r:id="rId5"/>
              </a:ext>
            </a:extLst>
          </a:blip>
          <a:stretch>
            <a:fillRect/>
          </a:stretch>
        </p:blipFill>
        <p:spPr>
          <a:xfrm>
            <a:off x="8765600" y="134157"/>
            <a:ext cx="2984500" cy="1986492"/>
          </a:xfrm>
          <a:prstGeom prst="rect">
            <a:avLst/>
          </a:prstGeom>
        </p:spPr>
      </p:pic>
      <p:pic>
        <p:nvPicPr>
          <p:cNvPr id="8" name="Picture 7" descr="A cartoon of a child in a yellow school bus&#10;&#10;Description automatically generated">
            <a:extLst>
              <a:ext uri="{FF2B5EF4-FFF2-40B4-BE49-F238E27FC236}">
                <a16:creationId xmlns:a16="http://schemas.microsoft.com/office/drawing/2014/main" id="{34FACB3D-1C28-6D55-5F4C-5C3D1BC9F02A}"/>
              </a:ext>
            </a:extLst>
          </p:cNvPr>
          <p:cNvPicPr>
            <a:picLocks noChangeAspect="1"/>
          </p:cNvPicPr>
          <p:nvPr/>
        </p:nvPicPr>
        <p:blipFill>
          <a:blip r:embed="rId6">
            <a:extLst>
              <a:ext uri="{837473B0-CC2E-450A-ABE3-18F120FF3D39}">
                <a1611:picAttrSrcUrl xmlns:a1611="http://schemas.microsoft.com/office/drawing/2016/11/main" xmlns="" r:id="rId7"/>
              </a:ext>
            </a:extLst>
          </a:blip>
          <a:stretch>
            <a:fillRect/>
          </a:stretch>
        </p:blipFill>
        <p:spPr>
          <a:xfrm rot="1620000">
            <a:off x="7615933" y="2222835"/>
            <a:ext cx="2829055" cy="3017885"/>
          </a:xfrm>
          <a:prstGeom prst="rect">
            <a:avLst/>
          </a:prstGeom>
        </p:spPr>
      </p:pic>
      <p:pic>
        <p:nvPicPr>
          <p:cNvPr id="10" name="Picture 9" descr="A logo of a wolf howling at the moon&#10;&#10;AI-generated content may be incorrect.">
            <a:extLst>
              <a:ext uri="{FF2B5EF4-FFF2-40B4-BE49-F238E27FC236}">
                <a16:creationId xmlns:a16="http://schemas.microsoft.com/office/drawing/2014/main" id="{E6453FA1-2D44-6F00-43DF-9639570178E6}"/>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imgEffect>
                  </a14:imgLayer>
                </a14:imgProps>
              </a:ext>
            </a:extLst>
          </a:blip>
          <a:stretch>
            <a:fillRect/>
          </a:stretch>
        </p:blipFill>
        <p:spPr>
          <a:xfrm>
            <a:off x="1000453" y="5128569"/>
            <a:ext cx="1744712" cy="1731195"/>
          </a:xfrm>
          <a:prstGeom prst="rect">
            <a:avLst/>
          </a:prstGeom>
        </p:spPr>
      </p:pic>
    </p:spTree>
    <p:extLst>
      <p:ext uri="{BB962C8B-B14F-4D97-AF65-F5344CB8AC3E}">
        <p14:creationId xmlns:p14="http://schemas.microsoft.com/office/powerpoint/2010/main" val="3798974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6145" y="0"/>
            <a:ext cx="1944624" cy="6858000"/>
          </a:xfrm>
          <a:prstGeom prst="rect">
            <a:avLst/>
          </a:prstGeom>
        </p:spPr>
      </p:pic>
      <p:sp>
        <p:nvSpPr>
          <p:cNvPr id="6" name="Title 5"/>
          <p:cNvSpPr>
            <a:spLocks noGrp="1"/>
          </p:cNvSpPr>
          <p:nvPr>
            <p:ph type="title"/>
          </p:nvPr>
        </p:nvSpPr>
        <p:spPr>
          <a:xfrm>
            <a:off x="3115764" y="101037"/>
            <a:ext cx="6593720" cy="912033"/>
          </a:xfrm>
          <a:noFill/>
          <a:ln>
            <a:noFill/>
          </a:ln>
        </p:spPr>
        <p:txBody>
          <a:bodyPr>
            <a:normAutofit/>
          </a:bodyPr>
          <a:lstStyle/>
          <a:p>
            <a:pPr algn="l"/>
            <a:r>
              <a:rPr lang="en-US" sz="4000" dirty="0">
                <a:solidFill>
                  <a:srgbClr val="00B0F0"/>
                </a:solidFill>
                <a:latin typeface="Century Gothic"/>
              </a:rPr>
              <a:t>Transportation | Bussing</a:t>
            </a:r>
            <a:endParaRPr lang="en-US" sz="4000" dirty="0">
              <a:solidFill>
                <a:srgbClr val="00B0F0"/>
              </a:solidFill>
              <a:latin typeface="Century Gothic"/>
              <a:ea typeface="Verdana" panose="020B0604030504040204" pitchFamily="34" charset="0"/>
            </a:endParaRPr>
          </a:p>
        </p:txBody>
      </p:sp>
      <p:pic>
        <p:nvPicPr>
          <p:cNvPr id="6150" name="Picture 6" descr="School bus clipart images 3 school bus clip art vector 4 clipartbold -  Clipartix"/>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8355" y="3430024"/>
            <a:ext cx="5699618" cy="314161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3116324" y="1203786"/>
            <a:ext cx="7956037" cy="2308324"/>
          </a:xfrm>
          <a:prstGeom prst="rect">
            <a:avLst/>
          </a:prstGeom>
        </p:spPr>
        <p:txBody>
          <a:bodyPr wrap="square" lIns="91440" tIns="45720" rIns="91440" bIns="45720" anchor="t">
            <a:spAutoFit/>
          </a:bodyPr>
          <a:lstStyle/>
          <a:p>
            <a:r>
              <a:rPr lang="en-CA" sz="2400" b="1" dirty="0">
                <a:latin typeface="Century Gothic"/>
                <a:cs typeface="Calibri"/>
              </a:rPr>
              <a:t>No </a:t>
            </a:r>
            <a:r>
              <a:rPr lang="en-CA" sz="2400" dirty="0">
                <a:latin typeface="Century Gothic"/>
                <a:cs typeface="Calibri"/>
              </a:rPr>
              <a:t>mid-day transportation for Kindergarten. </a:t>
            </a:r>
          </a:p>
          <a:p>
            <a:endParaRPr lang="en-CA" sz="2400">
              <a:latin typeface="Century Gothic"/>
              <a:cs typeface="Calibri"/>
            </a:endParaRPr>
          </a:p>
          <a:p>
            <a:r>
              <a:rPr lang="en-CA" sz="2400" dirty="0">
                <a:latin typeface="Century Gothic"/>
                <a:cs typeface="Calibri"/>
              </a:rPr>
              <a:t>Please contact the Stanley Jones office staff for </a:t>
            </a:r>
          </a:p>
          <a:p>
            <a:r>
              <a:rPr lang="en-CA" sz="2400" dirty="0">
                <a:latin typeface="Century Gothic"/>
                <a:cs typeface="Calibri"/>
              </a:rPr>
              <a:t>more information.</a:t>
            </a:r>
            <a:endParaRPr lang="en-CA" sz="2400" dirty="0">
              <a:ea typeface="Calibri"/>
              <a:cs typeface="Calibri"/>
            </a:endParaRPr>
          </a:p>
          <a:p>
            <a:endParaRPr lang="en-CA" sz="2400">
              <a:latin typeface="Century Gothic"/>
              <a:cs typeface="Calibri"/>
            </a:endParaRPr>
          </a:p>
          <a:p>
            <a:r>
              <a:rPr lang="en-CA" sz="2400" dirty="0">
                <a:latin typeface="Century Gothic"/>
                <a:cs typeface="Calibri"/>
              </a:rPr>
              <a:t>(403) 777-6800</a:t>
            </a:r>
          </a:p>
        </p:txBody>
      </p:sp>
      <p:pic>
        <p:nvPicPr>
          <p:cNvPr id="5" name="Picture 4" descr="A logo of a wolf howling at the moon&#10;&#10;AI-generated content may be incorrect.">
            <a:extLst>
              <a:ext uri="{FF2B5EF4-FFF2-40B4-BE49-F238E27FC236}">
                <a16:creationId xmlns:a16="http://schemas.microsoft.com/office/drawing/2014/main" id="{BBC38120-C52F-42A8-4B42-BCEE021078C9}"/>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930269" y="5128569"/>
            <a:ext cx="1744712" cy="1731195"/>
          </a:xfrm>
          <a:prstGeom prst="rect">
            <a:avLst/>
          </a:prstGeom>
        </p:spPr>
      </p:pic>
    </p:spTree>
    <p:extLst>
      <p:ext uri="{BB962C8B-B14F-4D97-AF65-F5344CB8AC3E}">
        <p14:creationId xmlns:p14="http://schemas.microsoft.com/office/powerpoint/2010/main" val="5643764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lank-01.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7" name="Title Placeholder 2"/>
          <p:cNvSpPr txBox="1">
            <a:spLocks/>
          </p:cNvSpPr>
          <p:nvPr/>
        </p:nvSpPr>
        <p:spPr>
          <a:xfrm>
            <a:off x="1981200" y="710745"/>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CA">
                <a:solidFill>
                  <a:prstClr val="black"/>
                </a:solidFill>
                <a:latin typeface="Calibri"/>
              </a:rPr>
              <a:t>Google Translate on CBE Websites</a:t>
            </a:r>
            <a:endParaRPr lang="en-US">
              <a:solidFill>
                <a:prstClr val="black"/>
              </a:solidFill>
              <a:latin typeface="Calibri"/>
            </a:endParaRPr>
          </a:p>
        </p:txBody>
      </p:sp>
      <p:pic>
        <p:nvPicPr>
          <p:cNvPr id="4" name="Picture 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524000" y="1633763"/>
            <a:ext cx="9144000" cy="4837563"/>
          </a:xfrm>
          <a:prstGeom prst="rect">
            <a:avLst/>
          </a:prstGeom>
        </p:spPr>
      </p:pic>
      <p:pic>
        <p:nvPicPr>
          <p:cNvPr id="8" name="Picture 7">
            <a:extLst>
              <a:ext uri="{FF2B5EF4-FFF2-40B4-BE49-F238E27FC236}">
                <a16:creationId xmlns:a16="http://schemas.microsoft.com/office/drawing/2014/main" id="{7F1754F5-4E40-485D-B2E8-43DBE06763B8}"/>
              </a:ext>
            </a:extLst>
          </p:cNvPr>
          <p:cNvPicPr>
            <a:picLocks noChangeAspect="1"/>
          </p:cNvPicPr>
          <p:nvPr/>
        </p:nvPicPr>
        <p:blipFill>
          <a:blip r:embed="rId9"/>
          <a:stretch>
            <a:fillRect/>
          </a:stretch>
        </p:blipFill>
        <p:spPr>
          <a:xfrm>
            <a:off x="8039100" y="5924550"/>
            <a:ext cx="2628900" cy="933450"/>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pic>
        <p:nvPicPr>
          <p:cNvPr id="9"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1125200" y="304345"/>
            <a:ext cx="406400" cy="406400"/>
          </a:xfrm>
          <a:prstGeom prst="rect">
            <a:avLst/>
          </a:prstGeom>
        </p:spPr>
      </p:pic>
      <p:sp>
        <p:nvSpPr>
          <p:cNvPr id="2" name="TextBox 1">
            <a:extLst>
              <a:ext uri="{FF2B5EF4-FFF2-40B4-BE49-F238E27FC236}">
                <a16:creationId xmlns:a16="http://schemas.microsoft.com/office/drawing/2014/main" id="{4EFE3587-330D-BDC2-6D29-A3EB95E1809C}"/>
              </a:ext>
            </a:extLst>
          </p:cNvPr>
          <p:cNvSpPr txBox="1"/>
          <p:nvPr/>
        </p:nvSpPr>
        <p:spPr>
          <a:xfrm>
            <a:off x="-5751" y="-5751"/>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solidFill>
                  <a:srgbClr val="00B0F0"/>
                </a:solidFill>
                <a:cs typeface="Calibri"/>
              </a:rPr>
              <a:t>English Language Learners</a:t>
            </a:r>
            <a:endParaRPr lang="en-US"/>
          </a:p>
        </p:txBody>
      </p:sp>
    </p:spTree>
    <p:extLst>
      <p:ext uri="{BB962C8B-B14F-4D97-AF65-F5344CB8AC3E}">
        <p14:creationId xmlns:p14="http://schemas.microsoft.com/office/powerpoint/2010/main" val="40558231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0705"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6363" fill="hold"/>
                                        <p:tgtEl>
                                          <p:spTgt spid="9"/>
                                        </p:tgtEl>
                                      </p:cBhvr>
                                    </p:cmd>
                                  </p:childTnLst>
                                </p:cTn>
                              </p:par>
                            </p:childTnLst>
                          </p:cTn>
                        </p:par>
                      </p:childTnLst>
                    </p:cTn>
                  </p:par>
                </p:childTnLst>
              </p:cTn>
              <p:nextCondLst>
                <p:cond evt="onClick" delay="0">
                  <p:tgtEl>
                    <p:spTgt spid="9"/>
                  </p:tgtEl>
                </p:cond>
              </p:nextCondLst>
            </p:seq>
            <p:audio>
              <p:cMediaNode vol="80000">
                <p:cTn id="13" fill="hold" display="0">
                  <p:stCondLst>
                    <p:cond delay="indefinite"/>
                  </p:stCondLst>
                  <p:endCondLst>
                    <p:cond evt="onStopAudio" delay="0">
                      <p:tgtEl>
                        <p:sldTgt/>
                      </p:tgtEl>
                    </p:cond>
                  </p:endCondLst>
                </p:cTn>
                <p:tgtEl>
                  <p:spTgt spid="9"/>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lank-01.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7" name="Title Placeholder 2"/>
          <p:cNvSpPr txBox="1">
            <a:spLocks/>
          </p:cNvSpPr>
          <p:nvPr/>
        </p:nvSpPr>
        <p:spPr>
          <a:xfrm>
            <a:off x="2611718" y="710746"/>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CA">
                <a:solidFill>
                  <a:prstClr val="black"/>
                </a:solidFill>
                <a:latin typeface="Calibri"/>
              </a:rPr>
              <a:t>Google Translate App</a:t>
            </a:r>
            <a:endParaRPr lang="en-US">
              <a:solidFill>
                <a:prstClr val="black"/>
              </a:solidFill>
              <a:latin typeface="Calibri"/>
            </a:endParaRP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97528" y="1048134"/>
            <a:ext cx="2101958" cy="2736991"/>
          </a:xfrm>
          <a:prstGeom prst="rect">
            <a:avLst/>
          </a:prstGeom>
        </p:spPr>
      </p:pic>
      <p:pic>
        <p:nvPicPr>
          <p:cNvPr id="11" name="Picture 1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350682" y="4139317"/>
            <a:ext cx="3977760" cy="2610405"/>
          </a:xfrm>
          <a:prstGeom prst="rect">
            <a:avLst/>
          </a:prstGeom>
        </p:spPr>
      </p:pic>
      <p:pic>
        <p:nvPicPr>
          <p:cNvPr id="1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52518" y="304346"/>
            <a:ext cx="406400" cy="406400"/>
          </a:xfrm>
          <a:prstGeom prst="rect">
            <a:avLst/>
          </a:prstGeom>
        </p:spPr>
      </p:pic>
      <p:pic>
        <p:nvPicPr>
          <p:cNvPr id="14" name="Picture 1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363729" y="1600356"/>
            <a:ext cx="3464542" cy="2647239"/>
          </a:xfrm>
          <a:prstGeom prst="rect">
            <a:avLst/>
          </a:prstGeom>
        </p:spPr>
      </p:pic>
    </p:spTree>
    <p:extLst>
      <p:ext uri="{BB962C8B-B14F-4D97-AF65-F5344CB8AC3E}">
        <p14:creationId xmlns:p14="http://schemas.microsoft.com/office/powerpoint/2010/main" val="23520742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6797" fill="hold"/>
                                        <p:tgtEl>
                                          <p:spTgt spid="13"/>
                                        </p:tgtEl>
                                      </p:cBhvr>
                                    </p:cmd>
                                  </p:childTnLst>
                                </p:cTn>
                              </p:par>
                            </p:childTnLst>
                          </p:cTn>
                        </p:par>
                      </p:childTnLst>
                    </p:cTn>
                  </p:par>
                </p:childTnLst>
              </p:cTn>
              <p:nextCondLst>
                <p:cond evt="onClick" delay="0">
                  <p:tgtEl>
                    <p:spTgt spid="13"/>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lank-01.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7" name="Title Placeholder 2"/>
          <p:cNvSpPr txBox="1">
            <a:spLocks/>
          </p:cNvSpPr>
          <p:nvPr/>
        </p:nvSpPr>
        <p:spPr>
          <a:xfrm>
            <a:off x="2611718" y="710746"/>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CA">
                <a:solidFill>
                  <a:prstClr val="black"/>
                </a:solidFill>
                <a:latin typeface="Calibri"/>
              </a:rPr>
              <a:t>Google Translate App</a:t>
            </a:r>
            <a:endParaRPr lang="en-US">
              <a:solidFill>
                <a:prstClr val="black"/>
              </a:solidFill>
              <a:latin typeface="Calibri"/>
            </a:endParaRPr>
          </a:p>
        </p:txBody>
      </p:sp>
      <p:sp>
        <p:nvSpPr>
          <p:cNvPr id="2" name="TextBox 1"/>
          <p:cNvSpPr txBox="1"/>
          <p:nvPr/>
        </p:nvSpPr>
        <p:spPr>
          <a:xfrm>
            <a:off x="4757057" y="1797622"/>
            <a:ext cx="4523014" cy="923330"/>
          </a:xfrm>
          <a:prstGeom prst="rect">
            <a:avLst/>
          </a:prstGeom>
          <a:noFill/>
        </p:spPr>
        <p:txBody>
          <a:bodyPr wrap="square" rtlCol="0">
            <a:spAutoFit/>
          </a:bodyPr>
          <a:lstStyle/>
          <a:p>
            <a:pPr defTabSz="457200"/>
            <a:r>
              <a:rPr lang="en-CA">
                <a:solidFill>
                  <a:prstClr val="black"/>
                </a:solidFill>
                <a:latin typeface="Calibri"/>
              </a:rPr>
              <a:t>If you have a </a:t>
            </a:r>
            <a:r>
              <a:rPr lang="en-CA" b="1">
                <a:solidFill>
                  <a:prstClr val="black"/>
                </a:solidFill>
                <a:latin typeface="Calibri"/>
              </a:rPr>
              <a:t>long document tap the camera and then</a:t>
            </a:r>
            <a:r>
              <a:rPr lang="en-CA">
                <a:solidFill>
                  <a:prstClr val="black"/>
                </a:solidFill>
                <a:latin typeface="Calibri"/>
              </a:rPr>
              <a:t> </a:t>
            </a:r>
            <a:r>
              <a:rPr lang="en-CA" b="1">
                <a:solidFill>
                  <a:prstClr val="black"/>
                </a:solidFill>
                <a:latin typeface="Calibri"/>
              </a:rPr>
              <a:t>the scan button </a:t>
            </a:r>
            <a:r>
              <a:rPr lang="en-CA">
                <a:solidFill>
                  <a:prstClr val="black"/>
                </a:solidFill>
                <a:latin typeface="Calibri"/>
              </a:rPr>
              <a:t>at the bottom of the app to translate the entire document.</a:t>
            </a: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11718" y="3117341"/>
            <a:ext cx="2921150" cy="2190863"/>
          </a:xfrm>
          <a:prstGeom prst="rect">
            <a:avLst/>
          </a:prstGeom>
        </p:spPr>
      </p:pic>
      <p:sp>
        <p:nvSpPr>
          <p:cNvPr id="10" name="Left Arrow 9"/>
          <p:cNvSpPr/>
          <p:nvPr/>
        </p:nvSpPr>
        <p:spPr>
          <a:xfrm rot="2302953">
            <a:off x="4212357" y="5432176"/>
            <a:ext cx="1518557" cy="979714"/>
          </a:xfrm>
          <a:prstGeom prst="lef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CA">
              <a:solidFill>
                <a:prstClr val="white"/>
              </a:solidFill>
              <a:latin typeface="Calibri"/>
            </a:endParaRPr>
          </a:p>
        </p:txBody>
      </p:sp>
      <p:pic>
        <p:nvPicPr>
          <p:cNvPr id="1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09438" y="185813"/>
            <a:ext cx="406400" cy="406400"/>
          </a:xfrm>
          <a:prstGeom prst="rect">
            <a:avLst/>
          </a:prstGeom>
        </p:spPr>
      </p:pic>
    </p:spTree>
    <p:extLst>
      <p:ext uri="{BB962C8B-B14F-4D97-AF65-F5344CB8AC3E}">
        <p14:creationId xmlns:p14="http://schemas.microsoft.com/office/powerpoint/2010/main" val="13434088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309" fill="hold"/>
                                        <p:tgtEl>
                                          <p:spTgt spid="12"/>
                                        </p:tgtEl>
                                      </p:cBhvr>
                                    </p:cmd>
                                  </p:childTnLst>
                                </p:cTn>
                              </p:par>
                            </p:childTnLst>
                          </p:cTn>
                        </p:par>
                      </p:childTnLst>
                    </p:cTn>
                  </p:par>
                </p:childTnLst>
              </p:cTn>
              <p:nextCondLst>
                <p:cond evt="onClick" delay="0">
                  <p:tgtEl>
                    <p:spTgt spid="12"/>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lank-01.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7" name="Title Placeholder 2"/>
          <p:cNvSpPr txBox="1">
            <a:spLocks/>
          </p:cNvSpPr>
          <p:nvPr/>
        </p:nvSpPr>
        <p:spPr>
          <a:xfrm>
            <a:off x="1981200" y="710745"/>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CA">
                <a:solidFill>
                  <a:prstClr val="black"/>
                </a:solidFill>
                <a:latin typeface="Calibri"/>
              </a:rPr>
              <a:t>Immersive Reader</a:t>
            </a:r>
            <a:endParaRPr lang="en-US">
              <a:solidFill>
                <a:prstClr val="black"/>
              </a:solidFill>
              <a:latin typeface="Calibri"/>
            </a:endParaRPr>
          </a:p>
        </p:txBody>
      </p:sp>
      <p:pic>
        <p:nvPicPr>
          <p:cNvPr id="8" name="Picture 7">
            <a:extLst>
              <a:ext uri="{FF2B5EF4-FFF2-40B4-BE49-F238E27FC236}">
                <a16:creationId xmlns:a16="http://schemas.microsoft.com/office/drawing/2014/main" id="{7F1754F5-4E40-485D-B2E8-43DBE06763B8}"/>
              </a:ext>
            </a:extLst>
          </p:cNvPr>
          <p:cNvPicPr>
            <a:picLocks noChangeAspect="1"/>
          </p:cNvPicPr>
          <p:nvPr/>
        </p:nvPicPr>
        <p:blipFill>
          <a:blip r:embed="rId6"/>
          <a:stretch>
            <a:fillRect/>
          </a:stretch>
        </p:blipFill>
        <p:spPr>
          <a:xfrm>
            <a:off x="8039100" y="5924550"/>
            <a:ext cx="2628900" cy="933450"/>
          </a:xfrm>
          <a:prstGeom prst="rect">
            <a:avLst/>
          </a:prstGeom>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1200" y="1719898"/>
            <a:ext cx="4140362" cy="1823403"/>
          </a:xfrm>
          <a:prstGeom prst="rect">
            <a:avLst/>
          </a:prstGeom>
          <a:ln w="38100">
            <a:solidFill>
              <a:schemeClr val="tx1"/>
            </a:solidFill>
          </a:ln>
        </p:spPr>
      </p:pic>
      <p:pic>
        <p:nvPicPr>
          <p:cNvPr id="4" name="Picture 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81200" y="3839475"/>
            <a:ext cx="4360708" cy="2281904"/>
          </a:xfrm>
          <a:prstGeom prst="rect">
            <a:avLst/>
          </a:prstGeom>
          <a:ln w="28575">
            <a:solidFill>
              <a:schemeClr val="tx1"/>
            </a:solidFill>
          </a:ln>
        </p:spPr>
      </p:pic>
      <p:pic>
        <p:nvPicPr>
          <p:cNvPr id="10" name="Picture 9"/>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427868" y="1724025"/>
            <a:ext cx="4042614" cy="2115450"/>
          </a:xfrm>
          <a:prstGeom prst="rect">
            <a:avLst/>
          </a:prstGeom>
          <a:ln w="28575">
            <a:solidFill>
              <a:schemeClr val="tx1"/>
            </a:solidFill>
          </a:ln>
        </p:spPr>
      </p:pic>
      <p:pic>
        <p:nvPicPr>
          <p:cNvPr id="1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035300" y="1005271"/>
            <a:ext cx="406400" cy="406400"/>
          </a:xfrm>
          <a:prstGeom prst="rect">
            <a:avLst/>
          </a:prstGeom>
        </p:spPr>
      </p:pic>
    </p:spTree>
    <p:extLst>
      <p:ext uri="{BB962C8B-B14F-4D97-AF65-F5344CB8AC3E}">
        <p14:creationId xmlns:p14="http://schemas.microsoft.com/office/powerpoint/2010/main" val="9961874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3770" fill="hold"/>
                                        <p:tgtEl>
                                          <p:spTgt spid="13"/>
                                        </p:tgtEl>
                                      </p:cBhvr>
                                    </p:cmd>
                                  </p:childTnLst>
                                </p:cTn>
                              </p:par>
                            </p:childTnLst>
                          </p:cTn>
                        </p:par>
                      </p:childTnLst>
                    </p:cTn>
                  </p:par>
                </p:childTnLst>
              </p:cTn>
              <p:nextCondLst>
                <p:cond evt="onClick" delay="0">
                  <p:tgtEl>
                    <p:spTgt spid="13"/>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a:t>SAY Hi App for Speaking Translation</a:t>
            </a:r>
          </a:p>
        </p:txBody>
      </p:sp>
      <p:pic>
        <p:nvPicPr>
          <p:cNvPr id="2050" name="Picture 2" descr="SayHi Translate for Android - APK Download"/>
          <p:cNvPicPr>
            <a:picLocks noGrp="1" noChangeAspect="1" noChangeArrowheads="1"/>
          </p:cNvPicPr>
          <p:nvPr>
            <p:ph idx="1"/>
          </p:nvPr>
        </p:nvPicPr>
        <p:blipFill>
          <a:blip r:embed="rId5" cstate="print">
            <a:extLst>
              <a:ext uri="{28A0092B-C50C-407E-A947-70E740481C1C}">
                <a14:useLocalDpi xmlns:a14="http://schemas.microsoft.com/office/drawing/2010/main" val="0"/>
              </a:ext>
            </a:extLst>
          </a:blip>
          <a:srcRect/>
          <a:stretch>
            <a:fillRect/>
          </a:stretch>
        </p:blipFill>
        <p:spPr bwMode="auto">
          <a:xfrm>
            <a:off x="1981200" y="1600201"/>
            <a:ext cx="2545854" cy="4525963"/>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ayHi Translate: Voice Translation for iOS and Android"/>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90317" y="1600200"/>
            <a:ext cx="2750911" cy="4892954"/>
          </a:xfrm>
          <a:prstGeom prst="rect">
            <a:avLst/>
          </a:prstGeom>
          <a:noFill/>
          <a:extLst>
            <a:ext uri="{909E8E84-426E-40DD-AFC4-6F175D3DCCD1}">
              <a14:hiddenFill xmlns:a14="http://schemas.microsoft.com/office/drawing/2010/main">
                <a:solidFill>
                  <a:srgbClr val="FFFFFF"/>
                </a:solidFill>
              </a14:hiddenFill>
            </a:ext>
          </a:extLst>
        </p:spPr>
      </p:pic>
      <p:pic>
        <p:nvPicPr>
          <p:cNvPr id="9"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79200" y="274638"/>
            <a:ext cx="406400" cy="406400"/>
          </a:xfrm>
          <a:prstGeom prst="rect">
            <a:avLst/>
          </a:prstGeom>
        </p:spPr>
      </p:pic>
    </p:spTree>
    <p:extLst>
      <p:ext uri="{BB962C8B-B14F-4D97-AF65-F5344CB8AC3E}">
        <p14:creationId xmlns:p14="http://schemas.microsoft.com/office/powerpoint/2010/main" val="18021775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2447" fill="hold"/>
                                        <p:tgtEl>
                                          <p:spTgt spid="9"/>
                                        </p:tgtEl>
                                      </p:cBhvr>
                                    </p:cmd>
                                  </p:childTnLst>
                                </p:cTn>
                              </p:par>
                            </p:childTnLst>
                          </p:cTn>
                        </p:par>
                      </p:childTnLst>
                    </p:cTn>
                  </p:par>
                </p:childTnLst>
              </p:cTn>
              <p:nextCondLst>
                <p:cond evt="onClick" delay="0">
                  <p:tgtEl>
                    <p:spTgt spid="9"/>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2158" y="0"/>
            <a:ext cx="1944624" cy="6858000"/>
          </a:xfrm>
          <a:prstGeom prst="rect">
            <a:avLst/>
          </a:prstGeom>
        </p:spPr>
      </p:pic>
      <p:sp>
        <p:nvSpPr>
          <p:cNvPr id="6" name="Title 5"/>
          <p:cNvSpPr>
            <a:spLocks noGrp="1"/>
          </p:cNvSpPr>
          <p:nvPr>
            <p:ph type="title"/>
          </p:nvPr>
        </p:nvSpPr>
        <p:spPr>
          <a:xfrm>
            <a:off x="2935291" y="101037"/>
            <a:ext cx="6593720" cy="912033"/>
          </a:xfrm>
          <a:noFill/>
          <a:ln>
            <a:noFill/>
          </a:ln>
        </p:spPr>
        <p:txBody>
          <a:bodyPr>
            <a:normAutofit/>
          </a:bodyPr>
          <a:lstStyle/>
          <a:p>
            <a:pPr algn="l"/>
            <a:r>
              <a:rPr lang="en-US" sz="4000" dirty="0">
                <a:solidFill>
                  <a:srgbClr val="00B0F0"/>
                </a:solidFill>
              </a:rPr>
              <a:t>Additional Resources</a:t>
            </a:r>
            <a:endParaRPr lang="en-US" sz="4000" dirty="0">
              <a:solidFill>
                <a:srgbClr val="00B0F0"/>
              </a:solidFill>
              <a:latin typeface="+mn-lt"/>
              <a:ea typeface="Verdana" panose="020B0604030504040204" pitchFamily="34" charset="0"/>
            </a:endParaRPr>
          </a:p>
        </p:txBody>
      </p:sp>
      <p:sp>
        <p:nvSpPr>
          <p:cNvPr id="2" name="Rectangle 1"/>
          <p:cNvSpPr/>
          <p:nvPr/>
        </p:nvSpPr>
        <p:spPr>
          <a:xfrm>
            <a:off x="3045580" y="1014578"/>
            <a:ext cx="8405586" cy="4893647"/>
          </a:xfrm>
          <a:prstGeom prst="rect">
            <a:avLst/>
          </a:prstGeom>
        </p:spPr>
        <p:txBody>
          <a:bodyPr wrap="square" lIns="91440" tIns="45720" rIns="91440" bIns="45720" anchor="t">
            <a:spAutoFit/>
          </a:bodyPr>
          <a:lstStyle/>
          <a:p>
            <a:r>
              <a:rPr lang="en-CA" sz="2400">
                <a:latin typeface="Century Gothic"/>
              </a:rPr>
              <a:t>The Calgary Public Library- Top Tips for Kindergarten Readiness*: </a:t>
            </a:r>
            <a:r>
              <a:rPr lang="en-CA">
                <a:latin typeface="Century Gothic"/>
                <a:hlinkClick r:id="rId4"/>
              </a:rPr>
              <a:t>https://calgarylibrary.ca/library-news/kitchen-table-classroom-kindergarten-readiness/</a:t>
            </a:r>
            <a:endParaRPr lang="en-CA">
              <a:latin typeface="Century Gothic"/>
            </a:endParaRPr>
          </a:p>
          <a:p>
            <a:endParaRPr lang="en-CA">
              <a:latin typeface="Century Gothic"/>
            </a:endParaRPr>
          </a:p>
          <a:p>
            <a:r>
              <a:rPr lang="en-CA" sz="2400">
                <a:latin typeface="Century Gothic"/>
              </a:rPr>
              <a:t>The Calgary Public Library- Kindergarten Booklist: </a:t>
            </a:r>
            <a:r>
              <a:rPr lang="en-CA">
                <a:latin typeface="Century Gothic"/>
                <a:hlinkClick r:id="rId5"/>
              </a:rPr>
              <a:t>https://calgary.bibliocommons.com/list/share/393767397_calgarylibrary_kids/1859193931_books_to_get_ready_for_kindergarten?_ga=2.167944481.1601611572.1619640025-939542020.1599601380</a:t>
            </a:r>
            <a:endParaRPr lang="en-CA">
              <a:latin typeface="Century Gothic"/>
            </a:endParaRPr>
          </a:p>
          <a:p>
            <a:endParaRPr lang="en-CA">
              <a:latin typeface="Century Gothic"/>
            </a:endParaRPr>
          </a:p>
          <a:p>
            <a:r>
              <a:rPr lang="en-CA" sz="2400">
                <a:latin typeface="Century Gothic"/>
              </a:rPr>
              <a:t>I’m Ready for Screens- Parent Resource: </a:t>
            </a:r>
            <a:r>
              <a:rPr lang="en-CA">
                <a:latin typeface="Century Gothic"/>
                <a:hlinkClick r:id="rId6"/>
              </a:rPr>
              <a:t>https://banff.ca/DocumentCenter/View/11018/ImReadyForScreens_English</a:t>
            </a:r>
            <a:endParaRPr lang="en-CA">
              <a:latin typeface="Century Gothic"/>
            </a:endParaRPr>
          </a:p>
          <a:p>
            <a:endParaRPr lang="en-CA">
              <a:latin typeface="Century Gothic"/>
            </a:endParaRPr>
          </a:p>
          <a:p>
            <a:endParaRPr lang="en-CA">
              <a:latin typeface="Century Gothic"/>
            </a:endParaRPr>
          </a:p>
          <a:p>
            <a:r>
              <a:rPr lang="en-CA">
                <a:latin typeface="Century Gothic"/>
              </a:rPr>
              <a:t>*Developed in collaboration with the CPL, Calgary Board of Education and the Calgary Catholic School Division</a:t>
            </a:r>
          </a:p>
        </p:txBody>
      </p:sp>
      <p:pic>
        <p:nvPicPr>
          <p:cNvPr id="5" name="Picture 4" descr="A logo of a wolf howling at the moon&#10;&#10;AI-generated content may be incorrect.">
            <a:extLst>
              <a:ext uri="{FF2B5EF4-FFF2-40B4-BE49-F238E27FC236}">
                <a16:creationId xmlns:a16="http://schemas.microsoft.com/office/drawing/2014/main" id="{F1F75D8A-3DA5-12A5-A098-D0762DC24105}"/>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920242" y="5128569"/>
            <a:ext cx="1744712" cy="1731195"/>
          </a:xfrm>
          <a:prstGeom prst="rect">
            <a:avLst/>
          </a:prstGeom>
        </p:spPr>
      </p:pic>
    </p:spTree>
    <p:extLst>
      <p:ext uri="{BB962C8B-B14F-4D97-AF65-F5344CB8AC3E}">
        <p14:creationId xmlns:p14="http://schemas.microsoft.com/office/powerpoint/2010/main" val="469012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6270" y="0"/>
            <a:ext cx="1944624" cy="6858000"/>
          </a:xfrm>
          <a:prstGeom prst="rect">
            <a:avLst/>
          </a:prstGeom>
        </p:spPr>
      </p:pic>
      <p:sp>
        <p:nvSpPr>
          <p:cNvPr id="5" name="Title 5"/>
          <p:cNvSpPr>
            <a:spLocks noGrp="1"/>
          </p:cNvSpPr>
          <p:nvPr>
            <p:ph type="title"/>
          </p:nvPr>
        </p:nvSpPr>
        <p:spPr>
          <a:xfrm>
            <a:off x="2897124" y="144930"/>
            <a:ext cx="6742176" cy="912033"/>
          </a:xfrm>
          <a:noFill/>
          <a:ln>
            <a:noFill/>
          </a:ln>
        </p:spPr>
        <p:txBody>
          <a:bodyPr>
            <a:normAutofit/>
          </a:bodyPr>
          <a:lstStyle/>
          <a:p>
            <a:pPr algn="l"/>
            <a:r>
              <a:rPr lang="en-US" sz="4000" dirty="0">
                <a:solidFill>
                  <a:srgbClr val="00B0F0"/>
                </a:solidFill>
                <a:ea typeface="Verdana"/>
              </a:rPr>
              <a:t>Questions</a:t>
            </a:r>
          </a:p>
        </p:txBody>
      </p:sp>
      <p:pic>
        <p:nvPicPr>
          <p:cNvPr id="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3893" y="1520943"/>
            <a:ext cx="5809640" cy="5013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A logo of a wolf howling at the moon&#10;&#10;AI-generated content may be incorrect.">
            <a:extLst>
              <a:ext uri="{FF2B5EF4-FFF2-40B4-BE49-F238E27FC236}">
                <a16:creationId xmlns:a16="http://schemas.microsoft.com/office/drawing/2014/main" id="{1FC3322C-A1FC-F5A7-AB73-EA70D0A3361C}"/>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739769" y="5128569"/>
            <a:ext cx="1744712" cy="1731195"/>
          </a:xfrm>
          <a:prstGeom prst="rect">
            <a:avLst/>
          </a:prstGeom>
        </p:spPr>
      </p:pic>
    </p:spTree>
    <p:extLst>
      <p:ext uri="{BB962C8B-B14F-4D97-AF65-F5344CB8AC3E}">
        <p14:creationId xmlns:p14="http://schemas.microsoft.com/office/powerpoint/2010/main" val="2993971834"/>
      </p:ext>
    </p:extLst>
  </p:cSld>
  <p:clrMapOvr>
    <a:masterClrMapping/>
  </p:clrMapOvr>
</p:sld>
</file>

<file path=ppt/theme/theme1.xml><?xml version="1.0" encoding="utf-8"?>
<a:theme xmlns:a="http://schemas.openxmlformats.org/drawingml/2006/main" name="CareerTech">
  <a:themeElements>
    <a:clrScheme name="Custom 4">
      <a:dk1>
        <a:sysClr val="windowText" lastClr="000000"/>
      </a:dk1>
      <a:lt1>
        <a:sysClr val="window" lastClr="FFFFFF"/>
      </a:lt1>
      <a:dk2>
        <a:srgbClr val="00ADDA"/>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CD85DBFCCA69249A32E03939A057479" ma:contentTypeVersion="12" ma:contentTypeDescription="Create a new document." ma:contentTypeScope="" ma:versionID="9b42e7a71a8bb4b0648b6c83cdd7c907">
  <xsd:schema xmlns:xsd="http://www.w3.org/2001/XMLSchema" xmlns:xs="http://www.w3.org/2001/XMLSchema" xmlns:p="http://schemas.microsoft.com/office/2006/metadata/properties" xmlns:ns2="d5526335-ad18-4804-96a5-9e32a4046dcb" xmlns:ns3="2e6b9e8f-2615-4de8-a514-c9fc968d10b7" targetNamespace="http://schemas.microsoft.com/office/2006/metadata/properties" ma:root="true" ma:fieldsID="1b3a66b62e54d23735c940a7ac9a324a" ns2:_="" ns3:_="">
    <xsd:import namespace="d5526335-ad18-4804-96a5-9e32a4046dcb"/>
    <xsd:import namespace="2e6b9e8f-2615-4de8-a514-c9fc968d10b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526335-ad18-4804-96a5-9e32a4046d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c288277-e2aa-47bb-991c-7716102690a5"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e6b9e8f-2615-4de8-a514-c9fc968d10b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3d5f3f2-24f6-4853-8d32-b7db1a529e78}" ma:internalName="TaxCatchAll" ma:showField="CatchAllData" ma:web="2e6b9e8f-2615-4de8-a514-c9fc968d10b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2e6b9e8f-2615-4de8-a514-c9fc968d10b7" xsi:nil="true"/>
    <lcf76f155ced4ddcb4097134ff3c332f xmlns="d5526335-ad18-4804-96a5-9e32a4046dc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6A2AD63-7394-4824-8A74-7ECD909E0595}">
  <ds:schemaRefs>
    <ds:schemaRef ds:uri="http://schemas.microsoft.com/sharepoint/v3/contenttype/forms"/>
  </ds:schemaRefs>
</ds:datastoreItem>
</file>

<file path=customXml/itemProps2.xml><?xml version="1.0" encoding="utf-8"?>
<ds:datastoreItem xmlns:ds="http://schemas.openxmlformats.org/officeDocument/2006/customXml" ds:itemID="{4ED59BC2-E53E-4EE7-B441-04545BE2F3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5526335-ad18-4804-96a5-9e32a4046dcb"/>
    <ds:schemaRef ds:uri="2e6b9e8f-2615-4de8-a514-c9fc968d1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FDFF9EC-C9EC-4004-9677-0BB94007907D}">
  <ds:schemaRefs>
    <ds:schemaRef ds:uri="http://purl.org/dc/terms/"/>
    <ds:schemaRef ds:uri="http://purl.org/dc/dcmitype/"/>
    <ds:schemaRef ds:uri="d5526335-ad18-4804-96a5-9e32a4046dcb"/>
    <ds:schemaRef ds:uri="http://schemas.microsoft.com/office/2006/documentManagement/types"/>
    <ds:schemaRef ds:uri="http://schemas.microsoft.com/office/2006/metadata/properties"/>
    <ds:schemaRef ds:uri="http://schemas.openxmlformats.org/package/2006/metadata/core-properties"/>
    <ds:schemaRef ds:uri="http://purl.org/dc/elements/1.1/"/>
    <ds:schemaRef ds:uri="http://schemas.microsoft.com/office/infopath/2007/PartnerControls"/>
    <ds:schemaRef ds:uri="2e6b9e8f-2615-4de8-a514-c9fc968d10b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TotalTime>
  <Words>1599</Words>
  <Application>Microsoft Office PowerPoint</Application>
  <PresentationFormat>Widescreen</PresentationFormat>
  <Paragraphs>239</Paragraphs>
  <Slides>28</Slides>
  <Notes>28</Notes>
  <HiddenSlides>0</HiddenSlides>
  <MMClips>6</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28</vt:i4>
      </vt:variant>
    </vt:vector>
  </HeadingPairs>
  <TitlesOfParts>
    <vt:vector size="37" baseType="lpstr">
      <vt:lpstr>Arial</vt:lpstr>
      <vt:lpstr>Arial,Sans-Serif</vt:lpstr>
      <vt:lpstr>Calibri</vt:lpstr>
      <vt:lpstr>Calibri Light</vt:lpstr>
      <vt:lpstr>Century Gothic</vt:lpstr>
      <vt:lpstr>Segoe UI</vt:lpstr>
      <vt:lpstr>Verdana</vt:lpstr>
      <vt:lpstr>CareerTech</vt:lpstr>
      <vt:lpstr>Office Theme</vt:lpstr>
      <vt:lpstr> Kindergarten Open House   Stanley Jones School January 9, 2025  </vt:lpstr>
      <vt:lpstr>Welcome and Introductions</vt:lpstr>
      <vt:lpstr>Agenda</vt:lpstr>
      <vt:lpstr>What it means to be a student at Stanley Jones School</vt:lpstr>
      <vt:lpstr>The Calgary Board of Education</vt:lpstr>
      <vt:lpstr>Learning Through  </vt:lpstr>
      <vt:lpstr>Learning Through  </vt:lpstr>
      <vt:lpstr>Stanley Jones​ Kindergarten </vt:lpstr>
      <vt:lpstr>Kindergarten Early Literacy</vt:lpstr>
      <vt:lpstr>Kindergarten Early Numeracy</vt:lpstr>
      <vt:lpstr>Land-Based Learning</vt:lpstr>
      <vt:lpstr>Kindergarten Focus on Well-Being​</vt:lpstr>
      <vt:lpstr>Typical Day...​</vt:lpstr>
      <vt:lpstr>Enhanced Supports</vt:lpstr>
      <vt:lpstr>Supporting Your Child In Kindergarten</vt:lpstr>
      <vt:lpstr>PowerPoint Presentation</vt:lpstr>
      <vt:lpstr>PowerPoint Presentation</vt:lpstr>
      <vt:lpstr>Important Times &amp; Dates</vt:lpstr>
      <vt:lpstr>PowerSchool Set Up</vt:lpstr>
      <vt:lpstr>We LOVE volunteers!</vt:lpstr>
      <vt:lpstr>Transportation | Bussing</vt:lpstr>
      <vt:lpstr>PowerPoint Presentation</vt:lpstr>
      <vt:lpstr>PowerPoint Presentation</vt:lpstr>
      <vt:lpstr>PowerPoint Presentation</vt:lpstr>
      <vt:lpstr>PowerPoint Presentation</vt:lpstr>
      <vt:lpstr>SAY Hi App for Speaking Translation</vt:lpstr>
      <vt:lpstr>Additional Resources</vt:lpstr>
      <vt:lpstr>Questions</vt:lpstr>
    </vt:vector>
  </TitlesOfParts>
  <Company>Calgary Board of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Patton, Sandra L</dc:creator>
  <cp:lastModifiedBy>Palinkas, Sarah D</cp:lastModifiedBy>
  <cp:revision>391</cp:revision>
  <dcterms:created xsi:type="dcterms:W3CDTF">2021-04-28T18:25:37Z</dcterms:created>
  <dcterms:modified xsi:type="dcterms:W3CDTF">2025-01-10T19:20:07Z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0x0101002CD85DBFCCA69249A32E03939A057479</vt:lpwstr>
  </property>
  <property fmtid="{D5CDD505-2E9C-101B-9397-08002B2CF9AE}" pid="3" name="_dlc_DocIdItemGuid">
    <vt:lpwstr>50586ddf-19eb-4b5b-8312-a4290c8cc2d1</vt:lpwstr>
  </property>
  <property fmtid="{D5CDD505-2E9C-101B-9397-08002B2CF9AE}" pid="4" name="MediaServiceImageTags">
    <vt:lpwstr/>
  </property>
</Properties>
</file>