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683" r:id="rId6"/>
    <p:sldMasterId id="2147483720" r:id="rId7"/>
    <p:sldMasterId id="2147483724" r:id="rId8"/>
    <p:sldMasterId id="2147483660" r:id="rId9"/>
  </p:sldMasterIdLst>
  <p:notesMasterIdLst>
    <p:notesMasterId r:id="rId36"/>
  </p:notesMasterIdLst>
  <p:sldIdLst>
    <p:sldId id="355" r:id="rId10"/>
    <p:sldId id="260" r:id="rId11"/>
    <p:sldId id="330" r:id="rId12"/>
    <p:sldId id="328" r:id="rId13"/>
    <p:sldId id="367" r:id="rId14"/>
    <p:sldId id="363" r:id="rId15"/>
    <p:sldId id="364" r:id="rId16"/>
    <p:sldId id="365" r:id="rId17"/>
    <p:sldId id="366" r:id="rId18"/>
    <p:sldId id="369" r:id="rId19"/>
    <p:sldId id="370" r:id="rId20"/>
    <p:sldId id="340" r:id="rId21"/>
    <p:sldId id="342" r:id="rId22"/>
    <p:sldId id="357" r:id="rId23"/>
    <p:sldId id="344" r:id="rId24"/>
    <p:sldId id="345" r:id="rId25"/>
    <p:sldId id="320" r:id="rId26"/>
    <p:sldId id="347" r:id="rId27"/>
    <p:sldId id="346" r:id="rId28"/>
    <p:sldId id="348" r:id="rId29"/>
    <p:sldId id="349" r:id="rId30"/>
    <p:sldId id="371" r:id="rId31"/>
    <p:sldId id="350" r:id="rId32"/>
    <p:sldId id="351" r:id="rId33"/>
    <p:sldId id="354" r:id="rId34"/>
    <p:sldId id="279" r:id="rId35"/>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2026-02-27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rYFhZjwax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1</a:t>
            </a:fld>
            <a:endParaRPr lang="en-CA"/>
          </a:p>
        </p:txBody>
      </p:sp>
    </p:spTree>
    <p:extLst>
      <p:ext uri="{BB962C8B-B14F-4D97-AF65-F5344CB8AC3E}">
        <p14:creationId xmlns:p14="http://schemas.microsoft.com/office/powerpoint/2010/main" val="9072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a:solidFill>
                <a:srgbClr val="FF0000"/>
              </a:solidFill>
              <a:latin typeface="Arial" panose="020B0604020202020204" pitchFamily="34" charset="0"/>
              <a:ea typeface="Arial" charset="0"/>
              <a:cs typeface="Arial" panose="020B0604020202020204" pitchFamily="34" charset="0"/>
            </a:endParaRPr>
          </a:p>
          <a:p>
            <a:endParaRPr lang="en-CA" sz="1200">
              <a:latin typeface="Calibri"/>
              <a:cs typeface="Calibri"/>
            </a:endParaRPr>
          </a:p>
          <a:p>
            <a:pPr>
              <a:defRPr/>
            </a:pPr>
            <a:r>
              <a:rPr lang="en-CA">
                <a:solidFill>
                  <a:srgbClr val="000000"/>
                </a:solidFill>
                <a:latin typeface="Calibri"/>
                <a:ea typeface="Arial" charset="0"/>
                <a:cs typeface="Calibri"/>
              </a:rPr>
              <a:t>The vast majority of funding goes to staffing. The remaining portion pays for supplies and other resources.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US" b="1">
                <a:cs typeface="Calibri"/>
              </a:rPr>
              <a:t>Total RAM comprised of:</a:t>
            </a:r>
          </a:p>
          <a:p>
            <a:pPr lvl="1">
              <a:lnSpc>
                <a:spcPct val="90000"/>
              </a:lnSpc>
              <a:spcBef>
                <a:spcPts val="500"/>
              </a:spcBef>
              <a:defRPr/>
            </a:pPr>
            <a:endParaRPr lang="en-US" b="1">
              <a:cs typeface="Calibri"/>
            </a:endParaRPr>
          </a:p>
          <a:p>
            <a:pPr lvl="1">
              <a:lnSpc>
                <a:spcPct val="90000"/>
              </a:lnSpc>
              <a:spcBef>
                <a:spcPts val="500"/>
              </a:spcBef>
              <a:defRPr/>
            </a:pPr>
            <a:r>
              <a:rPr lang="en-US" b="1">
                <a:cs typeface="Calibri"/>
              </a:rPr>
              <a:t>Per Student Total: funding per student, which covers most of the cost of teacher staffing</a:t>
            </a:r>
          </a:p>
          <a:p>
            <a:pPr lvl="1">
              <a:lnSpc>
                <a:spcPct val="90000"/>
              </a:lnSpc>
              <a:spcBef>
                <a:spcPts val="500"/>
              </a:spcBef>
              <a:defRPr/>
            </a:pPr>
            <a:endParaRPr lang="en-US" b="1">
              <a:cs typeface="Calibri"/>
            </a:endParaRPr>
          </a:p>
          <a:p>
            <a:pPr lvl="1">
              <a:lnSpc>
                <a:spcPct val="90000"/>
              </a:lnSpc>
              <a:spcBef>
                <a:spcPts val="500"/>
              </a:spcBef>
              <a:defRPr/>
            </a:pPr>
            <a:r>
              <a:rPr lang="en-US" b="1">
                <a:cs typeface="Calibri"/>
              </a:rPr>
              <a:t>Per School Total: additional funding to cover contract absences (teacher/support staff subs), P/AP/LL allowances, Kinder Discretionary funding/CBRF to hire additional Support Staff, sub coverage funding for teacher assessments, money for bookkeeper.</a:t>
            </a:r>
          </a:p>
        </p:txBody>
      </p:sp>
      <p:sp>
        <p:nvSpPr>
          <p:cNvPr id="4" name="Slide Number Placeholder 3"/>
          <p:cNvSpPr>
            <a:spLocks noGrp="1"/>
          </p:cNvSpPr>
          <p:nvPr>
            <p:ph type="sldNum" sz="quarter" idx="5"/>
          </p:nvPr>
        </p:nvSpPr>
        <p:spPr/>
        <p:txBody>
          <a:bodyPr/>
          <a:lstStyle/>
          <a:p>
            <a:fld id="{48A3A070-8C9B-4D2F-B892-C74E325F37D5}" type="slidenum">
              <a:rPr lang="en-CA" smtClean="0"/>
              <a:t>14</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 school supplies)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a:latin typeface="Arial"/>
                <a:cs typeface="Arial"/>
              </a:rPr>
              <a:t>This is the list of approved school fees for </a:t>
            </a:r>
            <a:r>
              <a:rPr lang="en-CA">
                <a:latin typeface="Arial"/>
                <a:cs typeface="Arial"/>
              </a:rPr>
              <a:t>2025-26</a:t>
            </a:r>
            <a:r>
              <a:rPr lang="en-CA" sz="1200">
                <a:latin typeface="Arial"/>
                <a:cs typeface="Arial"/>
              </a:rPr>
              <a:t>. In August, the fees for the </a:t>
            </a:r>
            <a:r>
              <a:rPr lang="en-CA">
                <a:latin typeface="Arial"/>
                <a:cs typeface="Arial"/>
              </a:rPr>
              <a:t>2026-27</a:t>
            </a:r>
            <a:r>
              <a:rPr lang="en-CA" sz="1200">
                <a:latin typeface="Arial"/>
                <a:cs typeface="Arial"/>
              </a:rPr>
              <a:t> school year will be posted. </a:t>
            </a:r>
            <a:endParaRPr lang="en-CA" sz="1200">
              <a:solidFill>
                <a:srgbClr val="000000"/>
              </a:solidFill>
              <a:latin typeface="Arial"/>
              <a:cs typeface="Arial"/>
            </a:endParaRPr>
          </a:p>
          <a:p>
            <a:endParaRPr lang="en-CA" sz="1200">
              <a:latin typeface="Arial"/>
              <a:cs typeface="Arial"/>
            </a:endParaRPr>
          </a:p>
          <a:p>
            <a:r>
              <a:rPr lang="en-CA" sz="1200">
                <a:latin typeface="Arial"/>
                <a:cs typeface="Arial"/>
              </a:rPr>
              <a:t>School fees are only charged to cover the cost of an activity. Based on what we know at this time, fees for </a:t>
            </a:r>
            <a:r>
              <a:rPr lang="en-CA">
                <a:latin typeface="Arial"/>
                <a:cs typeface="Arial"/>
              </a:rPr>
              <a:t>2026-27</a:t>
            </a:r>
            <a:r>
              <a:rPr lang="en-CA" sz="1200">
                <a:latin typeface="Arial"/>
                <a:cs typeface="Arial"/>
              </a:rPr>
              <a:t> will be similar to what you see for this year</a:t>
            </a:r>
            <a:r>
              <a:rPr lang="en-CA" sz="1200" b="0">
                <a:latin typeface="Arial"/>
                <a:cs typeface="Arial"/>
              </a:rPr>
              <a:t>. </a:t>
            </a:r>
            <a:r>
              <a:rPr lang="en-CA" sz="1200">
                <a:latin typeface="Arial"/>
                <a:cs typeface="Arial"/>
              </a:rPr>
              <a:t>You may see an increase in fees where the cost of an activity (or a material associated with the activity) has increased. </a:t>
            </a:r>
          </a:p>
          <a:p>
            <a:endParaRPr lang="en-CA" sz="1200">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204334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solidFill>
                  <a:schemeClr val="bg1">
                    <a:lumMod val="50000"/>
                  </a:schemeClr>
                </a:solidFill>
                <a:latin typeface="Arial"/>
                <a:cs typeface="Arial"/>
              </a:rPr>
              <a:t>Please</a:t>
            </a:r>
            <a:r>
              <a:rPr lang="en-CA" sz="1200" baseline="0">
                <a:solidFill>
                  <a:schemeClr val="bg1">
                    <a:lumMod val="50000"/>
                  </a:schemeClr>
                </a:solidFill>
                <a:latin typeface="Arial"/>
                <a:cs typeface="Arial"/>
              </a:rPr>
              <a:t> p</a:t>
            </a:r>
            <a:r>
              <a:rPr lang="en-CA" sz="1200">
                <a:solidFill>
                  <a:schemeClr val="bg1">
                    <a:lumMod val="50000"/>
                  </a:schemeClr>
                </a:solidFill>
                <a:latin typeface="Arial"/>
                <a:cs typeface="Arial"/>
              </a:rPr>
              <a:t>rovide</a:t>
            </a:r>
            <a:r>
              <a:rPr lang="en-CA" sz="1200" baseline="0">
                <a:solidFill>
                  <a:schemeClr val="bg1">
                    <a:lumMod val="50000"/>
                  </a:schemeClr>
                </a:solidFill>
                <a:latin typeface="Arial"/>
                <a:cs typeface="Arial"/>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a:solidFill>
                  <a:schemeClr val="bg1">
                    <a:lumMod val="50000"/>
                  </a:schemeClr>
                </a:solidFill>
                <a:latin typeface="Arial"/>
                <a:cs typeface="Arial"/>
              </a:rPr>
              <a:t>TIP: Have someone take notes to capture comments and feedback.</a:t>
            </a:r>
          </a:p>
        </p:txBody>
      </p:sp>
      <p:sp>
        <p:nvSpPr>
          <p:cNvPr id="4" name="Slide Number Placeholder 3"/>
          <p:cNvSpPr>
            <a:spLocks noGrp="1"/>
          </p:cNvSpPr>
          <p:nvPr>
            <p:ph type="sldNum" sz="quarter" idx="10"/>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a:solidFill>
                  <a:schemeClr val="bg1">
                    <a:lumMod val="50000"/>
                  </a:schemeClr>
                </a:solidFill>
                <a:latin typeface="Arial" panose="020B0604020202020204" pitchFamily="34" charset="0"/>
                <a:cs typeface="Arial" panose="020B0604020202020204" pitchFamily="34" charset="0"/>
              </a:rPr>
              <a:t>Explain the methods used to share SDP information and updates with parents.</a:t>
            </a:r>
          </a:p>
        </p:txBody>
      </p:sp>
      <p:sp>
        <p:nvSpPr>
          <p:cNvPr id="4" name="Slide Number Placeholder 3"/>
          <p:cNvSpPr>
            <a:spLocks noGrp="1"/>
          </p:cNvSpPr>
          <p:nvPr>
            <p:ph type="sldNum" sz="quarter" idx="10"/>
          </p:nvPr>
        </p:nvSpPr>
        <p:spPr/>
        <p:txBody>
          <a:bodyPr/>
          <a:lstStyle/>
          <a:p>
            <a:fld id="{48A3A070-8C9B-4D2F-B892-C74E325F37D5}" type="slidenum">
              <a:rPr lang="en-CA" smtClean="0"/>
              <a:t>20</a:t>
            </a:fld>
            <a:endParaRPr lang="en-CA"/>
          </a:p>
        </p:txBody>
      </p:sp>
    </p:spTree>
    <p:extLst>
      <p:ext uri="{BB962C8B-B14F-4D97-AF65-F5344CB8AC3E}">
        <p14:creationId xmlns:p14="http://schemas.microsoft.com/office/powerpoint/2010/main" val="1733816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22</a:t>
            </a:fld>
            <a:endParaRPr lang="en-CA"/>
          </a:p>
        </p:txBody>
      </p:sp>
    </p:spTree>
    <p:extLst>
      <p:ext uri="{BB962C8B-B14F-4D97-AF65-F5344CB8AC3E}">
        <p14:creationId xmlns:p14="http://schemas.microsoft.com/office/powerpoint/2010/main" val="390180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23</a:t>
            </a:fld>
            <a:endParaRPr lang="en-CA"/>
          </a:p>
        </p:txBody>
      </p:sp>
    </p:spTree>
    <p:extLst>
      <p:ext uri="{BB962C8B-B14F-4D97-AF65-F5344CB8AC3E}">
        <p14:creationId xmlns:p14="http://schemas.microsoft.com/office/powerpoint/2010/main" val="139123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a:t> So please do take a few minutes to share your feedback. We will share a summary of responses on our website later this spring.</a:t>
            </a:r>
            <a:endParaRPr lang="en-CA"/>
          </a:p>
        </p:txBody>
      </p:sp>
      <p:sp>
        <p:nvSpPr>
          <p:cNvPr id="4" name="Slide Number Placeholder 3"/>
          <p:cNvSpPr>
            <a:spLocks noGrp="1"/>
          </p:cNvSpPr>
          <p:nvPr>
            <p:ph type="sldNum" sz="quarter" idx="10"/>
          </p:nvPr>
        </p:nvSpPr>
        <p:spPr/>
        <p:txBody>
          <a:bodyPr/>
          <a:lstStyle/>
          <a:p>
            <a:fld id="{48A3A070-8C9B-4D2F-B892-C74E325F37D5}" type="slidenum">
              <a:rPr lang="en-CA" smtClean="0"/>
              <a:t>25</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is School Planning?</a:t>
            </a:r>
            <a:endParaRPr lang="en-US"/>
          </a:p>
          <a:p>
            <a:endParaRPr lang="en-US"/>
          </a:p>
          <a:p>
            <a:r>
              <a:rPr lang="en-US"/>
              <a:t>This video was developed to provide you with more information about the school planning process.</a:t>
            </a:r>
          </a:p>
          <a:p>
            <a:endParaRPr lang="en-US">
              <a:ea typeface="Calibri"/>
              <a:cs typeface="Calibri"/>
            </a:endParaRPr>
          </a:p>
          <a:p>
            <a:r>
              <a:rPr lang="en-US">
                <a:hlinkClick r:id="rId3"/>
              </a:rPr>
              <a:t>https://www.youtube.com/watch?v=DrYFhZjwaxo</a:t>
            </a:r>
            <a:r>
              <a:rPr lang="en-US"/>
              <a:t> </a:t>
            </a:r>
            <a:endParaRPr lang="en-US">
              <a:ea typeface="Calibri"/>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a:solidFill>
                  <a:schemeClr val="tx1"/>
                </a:solidFill>
                <a:effectLst/>
                <a:latin typeface="Arial"/>
                <a:cs typeface="Arial"/>
              </a:rPr>
              <a:t> Throughout the year, the school development plan will </a:t>
            </a:r>
            <a:r>
              <a:rPr lang="en-CA" sz="1200" baseline="0">
                <a:solidFill>
                  <a:schemeClr val="tx1"/>
                </a:solidFill>
                <a:latin typeface="Arial"/>
                <a:cs typeface="Arial"/>
              </a:rPr>
              <a:t>inform many aspects of our work, such as:</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Instructional strategies</a:t>
            </a:r>
            <a:endParaRPr lang="en-CA" sz="120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a:solidFill>
                  <a:schemeClr val="tx1"/>
                </a:solidFill>
                <a:latin typeface="Arial"/>
                <a:cs typeface="Arial"/>
              </a:rPr>
              <a:t>Professional </a:t>
            </a:r>
            <a:r>
              <a:rPr lang="en-CA">
                <a:latin typeface="Arial"/>
                <a:cs typeface="Arial"/>
              </a:rPr>
              <a:t>learning</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6</a:t>
            </a:fld>
            <a:endParaRPr lang="en-CA"/>
          </a:p>
        </p:txBody>
      </p:sp>
    </p:spTree>
    <p:extLst>
      <p:ext uri="{BB962C8B-B14F-4D97-AF65-F5344CB8AC3E}">
        <p14:creationId xmlns:p14="http://schemas.microsoft.com/office/powerpoint/2010/main" val="2871022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8</a:t>
            </a:fld>
            <a:endParaRPr lang="en-CA"/>
          </a:p>
        </p:txBody>
      </p:sp>
    </p:spTree>
    <p:extLst>
      <p:ext uri="{BB962C8B-B14F-4D97-AF65-F5344CB8AC3E}">
        <p14:creationId xmlns:p14="http://schemas.microsoft.com/office/powerpoint/2010/main" val="1491244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A3A070-8C9B-4D2F-B892-C74E325F37D5}" type="slidenum">
              <a:rPr lang="en-CA" smtClean="0"/>
              <a:t>11</a:t>
            </a:fld>
            <a:endParaRPr lang="en-CA"/>
          </a:p>
        </p:txBody>
      </p:sp>
    </p:spTree>
    <p:extLst>
      <p:ext uri="{BB962C8B-B14F-4D97-AF65-F5344CB8AC3E}">
        <p14:creationId xmlns:p14="http://schemas.microsoft.com/office/powerpoint/2010/main" val="3412048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12</a:t>
            </a:fld>
            <a:endParaRPr lang="en-CA"/>
          </a:p>
        </p:txBody>
      </p:sp>
    </p:spTree>
    <p:extLst>
      <p:ext uri="{BB962C8B-B14F-4D97-AF65-F5344CB8AC3E}">
        <p14:creationId xmlns:p14="http://schemas.microsoft.com/office/powerpoint/2010/main" val="107264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2/27/2026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2/27/2026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hyperlink" Target="https://cbe.ab.ca/FormsManuals/School-Fee-Guide.pdf"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stanleyjones.cbe.ab.ca/documents/96c5a03e-f64e-4769-9a02-67dd3a2b5009/Report-to-Parents-on-Fees-2024-2025.pdf"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br>
              <a:rPr lang="en-US" b="1">
                <a:latin typeface="Arial"/>
                <a:cs typeface="Arial"/>
              </a:rPr>
            </a:br>
            <a:r>
              <a:rPr lang="en-US" b="1">
                <a:solidFill>
                  <a:srgbClr val="00B0F0"/>
                </a:solidFill>
                <a:latin typeface="Arial"/>
                <a:cs typeface="Arial"/>
              </a:rPr>
              <a:t>2026 School Planning</a:t>
            </a:r>
            <a:br>
              <a:rPr lang="en-US" b="1">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9C27852-1D08-09A3-C03B-9E4F6FE30F9B}"/>
              </a:ext>
            </a:extLst>
          </p:cNvPr>
          <p:cNvPicPr>
            <a:picLocks noGrp="1" noChangeAspect="1"/>
          </p:cNvPicPr>
          <p:nvPr>
            <p:ph idx="1"/>
          </p:nvPr>
        </p:nvPicPr>
        <p:blipFill>
          <a:blip r:embed="rId2"/>
          <a:stretch>
            <a:fillRect/>
          </a:stretch>
        </p:blipFill>
        <p:spPr>
          <a:xfrm>
            <a:off x="2432169" y="1225921"/>
            <a:ext cx="6577729" cy="2898403"/>
          </a:xfrm>
          <a:prstGeom prst="rect">
            <a:avLst/>
          </a:prstGeom>
        </p:spPr>
      </p:pic>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pPr algn="ctr"/>
            <a:r>
              <a:rPr lang="en-CA" sz="2500" b="1">
                <a:solidFill>
                  <a:srgbClr val="00B0F0"/>
                </a:solidFill>
                <a:latin typeface="Arial"/>
                <a:cs typeface="Arial"/>
              </a:rPr>
              <a:t>School Development Plan (SDP) Actions</a:t>
            </a:r>
            <a:endParaRPr lang="en-CA" sz="2500" b="1">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5A382-0B42-3059-6C69-73914DECEBC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3441F6C-0A43-5654-A286-A5DBEA02BB8E}"/>
              </a:ext>
            </a:extLst>
          </p:cNvPr>
          <p:cNvSpPr>
            <a:spLocks noGrp="1"/>
          </p:cNvSpPr>
          <p:nvPr>
            <p:ph type="title"/>
          </p:nvPr>
        </p:nvSpPr>
        <p:spPr>
          <a:xfrm>
            <a:off x="2428081" y="162545"/>
            <a:ext cx="6577729" cy="494680"/>
          </a:xfrm>
        </p:spPr>
        <p:txBody>
          <a:bodyPr>
            <a:noAutofit/>
          </a:bodyPr>
          <a:lstStyle/>
          <a:p>
            <a:pPr algn="ctr"/>
            <a:r>
              <a:rPr lang="en-CA" sz="2500" b="1">
                <a:solidFill>
                  <a:srgbClr val="00B0F0"/>
                </a:solidFill>
                <a:latin typeface="Arial"/>
                <a:cs typeface="Arial"/>
              </a:rPr>
              <a:t>School Development Plan (SDP) Actions</a:t>
            </a:r>
            <a:endParaRPr lang="en-CA" sz="2500" b="1">
              <a:solidFill>
                <a:schemeClr val="bg1">
                  <a:lumMod val="50000"/>
                </a:schemeClr>
              </a:solidFill>
              <a:latin typeface="Arial"/>
              <a:cs typeface="Arial" panose="020B0604020202020204" pitchFamily="34" charset="0"/>
            </a:endParaRPr>
          </a:p>
        </p:txBody>
      </p:sp>
      <p:pic>
        <p:nvPicPr>
          <p:cNvPr id="6" name="Content Placeholder 5">
            <a:extLst>
              <a:ext uri="{FF2B5EF4-FFF2-40B4-BE49-F238E27FC236}">
                <a16:creationId xmlns:a16="http://schemas.microsoft.com/office/drawing/2014/main" id="{FBE9EF2D-668A-D6AD-7B4F-EB51BE305128}"/>
              </a:ext>
            </a:extLst>
          </p:cNvPr>
          <p:cNvPicPr>
            <a:picLocks noGrp="1" noChangeAspect="1"/>
          </p:cNvPicPr>
          <p:nvPr>
            <p:ph idx="1"/>
          </p:nvPr>
        </p:nvPicPr>
        <p:blipFill>
          <a:blip r:embed="rId3"/>
          <a:stretch>
            <a:fillRect/>
          </a:stretch>
        </p:blipFill>
        <p:spPr>
          <a:xfrm>
            <a:off x="2403872" y="657225"/>
            <a:ext cx="6570662" cy="1259523"/>
          </a:xfrm>
          <a:prstGeom prst="rect">
            <a:avLst/>
          </a:prstGeom>
        </p:spPr>
      </p:pic>
      <p:pic>
        <p:nvPicPr>
          <p:cNvPr id="9" name="Picture 8">
            <a:extLst>
              <a:ext uri="{FF2B5EF4-FFF2-40B4-BE49-F238E27FC236}">
                <a16:creationId xmlns:a16="http://schemas.microsoft.com/office/drawing/2014/main" id="{5B945DA7-CDA5-C492-4269-CACA2AA89538}"/>
              </a:ext>
            </a:extLst>
          </p:cNvPr>
          <p:cNvPicPr>
            <a:picLocks noChangeAspect="1"/>
          </p:cNvPicPr>
          <p:nvPr/>
        </p:nvPicPr>
        <p:blipFill>
          <a:blip r:embed="rId4"/>
          <a:stretch>
            <a:fillRect/>
          </a:stretch>
        </p:blipFill>
        <p:spPr>
          <a:xfrm>
            <a:off x="2428081" y="1875806"/>
            <a:ext cx="6522244" cy="3105149"/>
          </a:xfrm>
          <a:prstGeom prst="rect">
            <a:avLst/>
          </a:prstGeom>
        </p:spPr>
      </p:pic>
    </p:spTree>
    <p:extLst>
      <p:ext uri="{BB962C8B-B14F-4D97-AF65-F5344CB8AC3E}">
        <p14:creationId xmlns:p14="http://schemas.microsoft.com/office/powerpoint/2010/main" val="12446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pPr algn="ctr"/>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a:solidFill>
                  <a:schemeClr val="bg1">
                    <a:lumMod val="50000"/>
                  </a:schemeClr>
                </a:solidFill>
                <a:latin typeface="Arial"/>
                <a:ea typeface="+mn-lt"/>
                <a:cs typeface="Arial"/>
              </a:rPr>
              <a:t>Our school received $3,164,137 in 2025-26 to provide a quality education to our students and meet the goals in our school development plan (SDP).</a:t>
            </a:r>
          </a:p>
          <a:p>
            <a:pPr>
              <a:buClr>
                <a:srgbClr val="00B0F0"/>
              </a:buClr>
            </a:pPr>
            <a:endParaRPr lang="en-CA" sz="200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a:solidFill>
                  <a:schemeClr val="tx1">
                    <a:lumMod val="50000"/>
                    <a:lumOff val="50000"/>
                  </a:schemeClr>
                </a:solidFill>
                <a:latin typeface="Arial"/>
                <a:ea typeface="Arial" charset="0"/>
                <a:cs typeface="Arial"/>
              </a:rPr>
              <a:t>At least 75 per cent of budgeted funds covers </a:t>
            </a:r>
            <a:r>
              <a:rPr lang="en-US" sz="2000">
                <a:solidFill>
                  <a:srgbClr val="00B0F0"/>
                </a:solidFill>
                <a:latin typeface="Arial"/>
                <a:ea typeface="Arial" charset="0"/>
                <a:cs typeface="Arial"/>
              </a:rPr>
              <a:t>staffing</a:t>
            </a:r>
            <a:r>
              <a:rPr lang="en-US" sz="2000">
                <a:solidFill>
                  <a:schemeClr val="tx1">
                    <a:lumMod val="50000"/>
                    <a:lumOff val="50000"/>
                  </a:schemeClr>
                </a:solidFill>
                <a:latin typeface="Arial"/>
                <a:ea typeface="Arial" charset="0"/>
                <a:cs typeface="Arial"/>
              </a:rPr>
              <a:t> and the remaining portion covers instructional and operational </a:t>
            </a:r>
            <a:r>
              <a:rPr lang="en-US" sz="2000">
                <a:solidFill>
                  <a:srgbClr val="00B0F0"/>
                </a:solidFill>
                <a:latin typeface="Arial"/>
                <a:ea typeface="Arial" charset="0"/>
                <a:cs typeface="Arial"/>
              </a:rPr>
              <a:t>supplies</a:t>
            </a:r>
            <a:r>
              <a:rPr lang="en-US" sz="2000">
                <a:solidFill>
                  <a:schemeClr val="tx1">
                    <a:lumMod val="50000"/>
                    <a:lumOff val="50000"/>
                  </a:schemeClr>
                </a:solidFill>
                <a:latin typeface="Arial"/>
                <a:ea typeface="Arial" charset="0"/>
                <a:cs typeface="Arial"/>
              </a:rPr>
              <a:t>.</a:t>
            </a:r>
          </a:p>
          <a:p>
            <a:pPr>
              <a:buClr>
                <a:srgbClr val="00B0F0"/>
              </a:buClr>
            </a:pPr>
            <a:endParaRPr lang="en-US" sz="200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806244"/>
            <a:ext cx="6569849" cy="4337255"/>
          </a:xfrm>
        </p:spPr>
        <p:txBody>
          <a:bodyPr vert="horz" lIns="68580" tIns="34290" rIns="68580" bIns="34290" rtlCol="0" anchor="t">
            <a:normAutofit/>
          </a:bodyPr>
          <a:lstStyle/>
          <a:p>
            <a:pPr fontAlgn="base">
              <a:buClr>
                <a:srgbClr val="00B0F0"/>
              </a:buClr>
              <a:buFont typeface="Wingdings" charset="2"/>
              <a:buChar char="§"/>
            </a:pPr>
            <a:endParaRPr lang="en-CA" sz="155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a:solidFill>
                  <a:schemeClr val="tx1">
                    <a:lumMod val="50000"/>
                    <a:lumOff val="50000"/>
                  </a:schemeClr>
                </a:solidFill>
                <a:latin typeface="Arial"/>
                <a:ea typeface="Arial" charset="0"/>
                <a:cs typeface="Arial"/>
              </a:rPr>
              <a:t>Our student enrolment for the current year is </a:t>
            </a:r>
            <a:r>
              <a:rPr lang="en-CA" sz="1550">
                <a:solidFill>
                  <a:schemeClr val="bg1">
                    <a:lumMod val="50000"/>
                  </a:schemeClr>
                </a:solidFill>
                <a:latin typeface="Arial"/>
                <a:ea typeface="Arial" charset="0"/>
                <a:cs typeface="Arial"/>
              </a:rPr>
              <a:t>436</a:t>
            </a:r>
            <a:r>
              <a:rPr lang="en-CA" sz="1550">
                <a:solidFill>
                  <a:srgbClr val="7F7F7F"/>
                </a:solidFill>
                <a:latin typeface="Arial"/>
                <a:ea typeface="Arial" charset="0"/>
                <a:cs typeface="Arial"/>
              </a:rPr>
              <a:t>.</a:t>
            </a:r>
            <a:endParaRPr lang="en-US" sz="155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3526281048"/>
              </p:ext>
            </p:extLst>
          </p:nvPr>
        </p:nvGraphicFramePr>
        <p:xfrm>
          <a:off x="2493511" y="1429244"/>
          <a:ext cx="6432049" cy="3485194"/>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$ 692,380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$ 2,471,757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$ 3,164,137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  $2,647,086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fontAlgn="b">
                        <a:buNone/>
                      </a:pPr>
                      <a:r>
                        <a:rPr lang="en-US" sz="1100" b="0" i="0" u="none" strike="noStrike">
                          <a:solidFill>
                            <a:srgbClr val="000000"/>
                          </a:solidFill>
                          <a:effectLst/>
                          <a:latin typeface="Arial" panose="020B0604020202020204" pitchFamily="34" charset="0"/>
                        </a:rPr>
                        <a:t>23.3 </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  $271,298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a:solidFill>
                            <a:schemeClr val="tx1"/>
                          </a:solidFill>
                          <a:latin typeface="Arial" charset="0"/>
                          <a:ea typeface="Arial" charset="0"/>
                          <a:cs typeface="Arial" charset="0"/>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  $141,958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a:solidFill>
                            <a:srgbClr val="FF0000"/>
                          </a:solidFill>
                          <a:latin typeface="Arial" charset="0"/>
                          <a:ea typeface="Arial" charset="0"/>
                          <a:cs typeface="Arial" charset="0"/>
                        </a:rPr>
                        <a:t> </a:t>
                      </a:r>
                      <a:r>
                        <a:rPr lang="en-US" sz="1000">
                          <a:solidFill>
                            <a:schemeClr val="tx1"/>
                          </a:solidFill>
                          <a:latin typeface="Arial" charset="0"/>
                          <a:ea typeface="Arial" charset="0"/>
                          <a:cs typeface="Arial" charset="0"/>
                        </a:rPr>
                        <a:t>2.3</a:t>
                      </a: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  $3,060,342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a:solidFill>
                            <a:schemeClr val="tx1"/>
                          </a:solidFill>
                          <a:latin typeface="Arial" charset="0"/>
                          <a:ea typeface="Arial" charset="0"/>
                          <a:cs typeface="Arial" charset="0"/>
                        </a:rPr>
                        <a:t> 30.2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43840">
                <a:tc>
                  <a:txBody>
                    <a:bodyPr/>
                    <a:lstStyle/>
                    <a:p>
                      <a:r>
                        <a:rPr lang="en-US" sz="100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a:latin typeface="Arial" charset="0"/>
                          <a:ea typeface="Arial" charset="0"/>
                          <a:cs typeface="Arial" charset="0"/>
                        </a:rPr>
                        <a:t>$  $103,795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43840">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840">
                <a:tc>
                  <a:txBody>
                    <a:bodyPr/>
                    <a:lstStyle/>
                    <a:p>
                      <a:r>
                        <a:rPr lang="en-US" sz="1000" b="1">
                          <a:latin typeface="Arial" charset="0"/>
                          <a:ea typeface="Arial" charset="0"/>
                          <a:cs typeface="Arial" charset="0"/>
                        </a:rPr>
                        <a:t>Total</a:t>
                      </a:r>
                      <a:r>
                        <a:rPr lang="en-US" sz="1000" b="1" baseline="0">
                          <a:latin typeface="Arial" charset="0"/>
                          <a:ea typeface="Arial" charset="0"/>
                          <a:cs typeface="Arial" charset="0"/>
                        </a:rPr>
                        <a:t> RAM Deployment Plans</a:t>
                      </a:r>
                      <a:endParaRPr lang="en-US" sz="1000" b="1">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  $3,164,137</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906550"/>
          </a:xfrm>
        </p:spPr>
        <p:txBody>
          <a:bodyPr>
            <a:normAutofit/>
          </a:bodyPr>
          <a:lstStyle/>
          <a:p>
            <a:pPr algn="ctr"/>
            <a:r>
              <a:rPr lang="en-CA" sz="2500" b="1">
                <a:solidFill>
                  <a:srgbClr val="00B0F0"/>
                </a:solidFill>
                <a:latin typeface="Arial"/>
                <a:cs typeface="Arial"/>
              </a:rPr>
              <a:t>Our 2025-26 School Budget</a:t>
            </a:r>
            <a:endParaRPr lang="en-US" sz="250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500" b="1">
                <a:solidFill>
                  <a:srgbClr val="00B0F0"/>
                </a:solidFill>
                <a:latin typeface="Arial"/>
                <a:ea typeface="Arial" charset="0"/>
                <a:cs typeface="Arial"/>
              </a:rPr>
              <a:t>Our 2025-26 School Fees</a:t>
            </a:r>
            <a:endParaRPr lang="en-CA" sz="250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p>
          <a:p>
            <a:pPr marL="0" indent="0">
              <a:buNone/>
            </a:pPr>
            <a:endParaRPr lang="en-US" sz="1600">
              <a:solidFill>
                <a:schemeClr val="tx1">
                  <a:lumMod val="50000"/>
                  <a:lumOff val="50000"/>
                </a:schemeClr>
              </a:solidFill>
              <a:highlight>
                <a:srgbClr val="FFFF00"/>
              </a:highlight>
              <a:latin typeface="Arial"/>
              <a:ea typeface="Arial" charset="0"/>
              <a:cs typeface="Arial"/>
            </a:endParaRPr>
          </a:p>
          <a:p>
            <a:pPr lvl="1">
              <a:buClr>
                <a:srgbClr val="00B0F0"/>
              </a:buClr>
              <a:buFont typeface="Arial" panose="020B0604020202020204" pitchFamily="34" charset="0"/>
              <a:buChar char="•"/>
            </a:pPr>
            <a:r>
              <a:rPr lang="en-US" sz="1600">
                <a:solidFill>
                  <a:prstClr val="white">
                    <a:lumMod val="50000"/>
                  </a:prstClr>
                </a:solidFill>
                <a:latin typeface="Arial"/>
                <a:cs typeface="Arial"/>
              </a:rPr>
              <a:t>Field Trips</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Transportation for Field Trips</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Artist in Residence</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Guest Speakers/Presenters</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CTF/FPA (options)</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Athletics/Tournaments</a:t>
            </a:r>
          </a:p>
          <a:p>
            <a:pPr lvl="1">
              <a:buClr>
                <a:srgbClr val="00B0F0"/>
              </a:buClr>
              <a:buFont typeface="Arial" panose="020B0604020202020204" pitchFamily="34" charset="0"/>
              <a:buChar char="•"/>
            </a:pPr>
            <a:r>
              <a:rPr lang="en-US" sz="1600">
                <a:solidFill>
                  <a:prstClr val="white">
                    <a:lumMod val="50000"/>
                  </a:prstClr>
                </a:solidFill>
                <a:latin typeface="Arial"/>
                <a:cs typeface="Arial"/>
              </a:rPr>
              <a:t>Extra Curricular Clubs</a:t>
            </a:r>
            <a:endParaRPr lang="en-US" sz="1600">
              <a:latin typeface="Arial"/>
              <a:cs typeface="Arial"/>
            </a:endParaRPr>
          </a:p>
        </p:txBody>
      </p:sp>
    </p:spTree>
    <p:extLst>
      <p:ext uri="{BB962C8B-B14F-4D97-AF65-F5344CB8AC3E}">
        <p14:creationId xmlns:p14="http://schemas.microsoft.com/office/powerpoint/2010/main" val="258973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500" b="1">
                <a:solidFill>
                  <a:srgbClr val="00B0F0"/>
                </a:solidFill>
                <a:latin typeface="Arial"/>
                <a:ea typeface="Arial" charset="0"/>
                <a:cs typeface="Arial"/>
              </a:rPr>
              <a:t>Our 2025-26 School Fees</a:t>
            </a:r>
            <a:endParaRPr lang="en-CA" sz="250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a:buNone/>
            </a:pPr>
            <a:r>
              <a:rPr lang="en-CA" sz="2000">
                <a:solidFill>
                  <a:srgbClr val="00B0F0"/>
                </a:solidFill>
                <a:latin typeface="Wingdings"/>
                <a:cs typeface="Arial"/>
                <a:sym typeface="Wingdings"/>
              </a:rPr>
              <a:t>§</a:t>
            </a:r>
            <a:r>
              <a:rPr lang="en-CA" sz="2000">
                <a:solidFill>
                  <a:srgbClr val="000000"/>
                </a:solidFill>
                <a:latin typeface="Arial"/>
                <a:cs typeface="Arial"/>
                <a:hlinkClick r:id="rId3"/>
              </a:rPr>
              <a:t>Guide to 2025-26 School Fees</a:t>
            </a:r>
            <a:endParaRPr lang="en-US"/>
          </a:p>
          <a:p>
            <a:pPr marL="0" indent="0">
              <a:buNone/>
            </a:pPr>
            <a:endParaRPr lang="en-CA" sz="2000">
              <a:solidFill>
                <a:srgbClr val="FF0000"/>
              </a:solidFill>
              <a:latin typeface="Arial" charset="0"/>
              <a:ea typeface="Arial" charset="0"/>
              <a:cs typeface="Arial"/>
            </a:endParaRPr>
          </a:p>
        </p:txBody>
      </p:sp>
    </p:spTree>
    <p:extLst>
      <p:ext uri="{BB962C8B-B14F-4D97-AF65-F5344CB8AC3E}">
        <p14:creationId xmlns:p14="http://schemas.microsoft.com/office/powerpoint/2010/main" val="1765930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500" b="1">
                <a:solidFill>
                  <a:srgbClr val="00B0F0"/>
                </a:solidFill>
                <a:latin typeface="Arial"/>
                <a:ea typeface="Arial" charset="0"/>
                <a:cs typeface="Arial"/>
              </a:rPr>
              <a:t>Our 2025-26 School Fees</a:t>
            </a:r>
            <a:endParaRPr lang="en-CA" sz="250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a:xfrm>
            <a:off x="2351314" y="1068081"/>
            <a:ext cx="6569849" cy="1170294"/>
          </a:xfrm>
        </p:spPr>
        <p:txBody>
          <a:bodyPr>
            <a:normAutofit/>
          </a:bodyPr>
          <a:lstStyle/>
          <a:p>
            <a:endParaRPr lang="en-US" sz="2000">
              <a:latin typeface="Arial" charset="0"/>
              <a:ea typeface="Arial" charset="0"/>
              <a:cs typeface="Arial" charset="0"/>
            </a:endParaRPr>
          </a:p>
          <a:p>
            <a:pPr>
              <a:buClr>
                <a:srgbClr val="00B0F0"/>
              </a:buClr>
              <a:buFont typeface="Wingdings" charset="2"/>
              <a:buChar char="§"/>
            </a:pPr>
            <a:r>
              <a:rPr lang="en-US" sz="2000">
                <a:solidFill>
                  <a:schemeClr val="tx1">
                    <a:lumMod val="50000"/>
                    <a:lumOff val="50000"/>
                  </a:schemeClr>
                </a:solidFill>
                <a:latin typeface="Arial"/>
                <a:cs typeface="Arial"/>
                <a:hlinkClick r:id="rId3"/>
              </a:rPr>
              <a:t>2024-25 Report to Parents on Fees </a:t>
            </a:r>
            <a:endParaRPr lang="en-US" sz="2000">
              <a:solidFill>
                <a:schemeClr val="tx1">
                  <a:lumMod val="50000"/>
                  <a:lumOff val="50000"/>
                </a:schemeClr>
              </a:solidFill>
              <a:latin typeface="Arial"/>
              <a:cs typeface="Arial"/>
            </a:endParaRPr>
          </a:p>
          <a:p>
            <a:pPr marL="0" indent="0">
              <a:buClr>
                <a:srgbClr val="00B0F0"/>
              </a:buClr>
              <a:buNone/>
            </a:pPr>
            <a:endParaRPr lang="en-US" sz="2000">
              <a:solidFill>
                <a:schemeClr val="tx1">
                  <a:lumMod val="50000"/>
                  <a:lumOff val="50000"/>
                </a:schemeClr>
              </a:solidFill>
              <a:latin typeface="Arial"/>
              <a:cs typeface="Arial"/>
            </a:endParaRPr>
          </a:p>
        </p:txBody>
      </p:sp>
    </p:spTree>
    <p:extLst>
      <p:ext uri="{BB962C8B-B14F-4D97-AF65-F5344CB8AC3E}">
        <p14:creationId xmlns:p14="http://schemas.microsoft.com/office/powerpoint/2010/main" val="1585468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pPr algn="ctr"/>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850527"/>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 will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pPr algn="ctr"/>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Feedback</a:t>
            </a:r>
            <a:r>
              <a:rPr lang="en-CA" sz="2000">
                <a:solidFill>
                  <a:schemeClr val="bg1">
                    <a:lumMod val="50000"/>
                  </a:schemeClr>
                </a:solidFill>
                <a:latin typeface="Arial"/>
                <a:ea typeface="Arial" charset="0"/>
                <a:cs typeface="Arial"/>
              </a:rPr>
              <a:t> </a:t>
            </a:r>
            <a:r>
              <a:rPr lang="en-CA" sz="200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We would now like to gather your feedback on some specific questions.</a:t>
            </a:r>
          </a:p>
          <a:p>
            <a:pPr marL="0"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algn="ctr" defTabSz="457200">
              <a:lnSpc>
                <a:spcPct val="100000"/>
              </a:lnSpc>
              <a:spcBef>
                <a:spcPts val="0"/>
              </a:spcBef>
            </a:pPr>
            <a:br>
              <a:rPr lang="en-US" b="1">
                <a:latin typeface="Arial" panose="020B0604020202020204" pitchFamily="34" charset="0"/>
                <a:ea typeface="+mn-ea"/>
                <a:cs typeface="Arial" panose="020B0604020202020204" pitchFamily="34" charset="0"/>
              </a:rPr>
            </a:br>
            <a:r>
              <a:rPr lang="en-US" b="1">
                <a:solidFill>
                  <a:srgbClr val="00B0F0"/>
                </a:solidFill>
                <a:latin typeface="Arial"/>
                <a:ea typeface="+mn-ea"/>
                <a:cs typeface="Arial"/>
              </a:rPr>
              <a:t>2026 School Planning</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pPr marL="0" indent="0">
              <a:buNone/>
            </a:pPr>
            <a:endParaRPr lang="en-US"/>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1735" cy="708918"/>
          </a:xfrm>
        </p:spPr>
        <p:txBody>
          <a:bodyPr>
            <a:normAutofit/>
          </a:bodyPr>
          <a:lstStyle/>
          <a:p>
            <a:pPr algn="ctr"/>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1" y="1391616"/>
            <a:ext cx="5982565" cy="3258442"/>
          </a:xfrm>
        </p:spPr>
        <p:txBody>
          <a:bodyPr>
            <a:normAutofit fontScale="92500" lnSpcReduction="20000"/>
          </a:bodyPr>
          <a:lstStyle/>
          <a:p>
            <a:pPr marL="0" indent="0">
              <a:lnSpc>
                <a:spcPct val="120000"/>
              </a:lnSpc>
              <a:spcBef>
                <a:spcPts val="600"/>
              </a:spcBef>
              <a:spcAft>
                <a:spcPts val="600"/>
              </a:spcAft>
              <a:buClr>
                <a:srgbClr val="00B0F0"/>
              </a:buClr>
              <a:buNone/>
            </a:pPr>
            <a:r>
              <a:rPr lang="en-CA" sz="2200" b="1">
                <a:solidFill>
                  <a:schemeClr val="bg1">
                    <a:lumMod val="50000"/>
                  </a:schemeClr>
                </a:solidFill>
                <a:latin typeface="Arial" panose="020B0604020202020204" pitchFamily="34" charset="0"/>
                <a:cs typeface="Arial" panose="020B0604020202020204" pitchFamily="34" charset="0"/>
              </a:rPr>
              <a:t>School Development Plan (SDP)</a:t>
            </a:r>
          </a:p>
          <a:p>
            <a:pPr marL="0" indent="0">
              <a:lnSpc>
                <a:spcPct val="120000"/>
              </a:lnSpc>
              <a:spcBef>
                <a:spcPts val="600"/>
              </a:spcBef>
              <a:spcAft>
                <a:spcPts val="600"/>
              </a:spcAft>
              <a:buClr>
                <a:srgbClr val="00B0F0"/>
              </a:buClr>
              <a:buNone/>
            </a:pPr>
            <a:r>
              <a:rPr lang="en-CA" sz="2200">
                <a:solidFill>
                  <a:schemeClr val="tx1">
                    <a:lumMod val="50000"/>
                    <a:lumOff val="50000"/>
                  </a:schemeClr>
                </a:solidFill>
                <a:latin typeface="Arial" charset="0"/>
                <a:ea typeface="Arial" charset="0"/>
                <a:cs typeface="Arial" charset="0"/>
              </a:rPr>
              <a:t>We share SDP information and updates in different ways. In what ways have you learned about our SDP?</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website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council meeting</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Individual Conversations</a:t>
            </a:r>
          </a:p>
          <a:p>
            <a:pPr fontAlgn="base">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Other</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endParaRPr lang="en-CA" sz="2000">
              <a:solidFill>
                <a:schemeClr val="bg1">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a:solidFill>
                <a:schemeClr val="bg1">
                  <a:lumMod val="50000"/>
                </a:schemeClr>
              </a:solidFill>
              <a:latin typeface="Arial" panose="020B0604020202020204" pitchFamily="34" charset="0"/>
              <a:cs typeface="Arial" panose="020B0604020202020204" pitchFamily="34" charset="0"/>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783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rmAutofit/>
          </a:bodyPr>
          <a:lstStyle/>
          <a:p>
            <a:pPr algn="ctr"/>
            <a:r>
              <a:rPr lang="en-CA" sz="2500" b="1">
                <a:solidFill>
                  <a:srgbClr val="00B0F0"/>
                </a:solidFill>
                <a:latin typeface="Arial"/>
                <a:cs typeface="Arial"/>
              </a:rPr>
              <a:t>Gathering Your Feedback</a:t>
            </a:r>
            <a:endParaRPr lang="en-US">
              <a:solidFill>
                <a:srgbClr val="00B0F0"/>
              </a:solidFill>
            </a:endParaRPr>
          </a:p>
        </p:txBody>
      </p:sp>
      <p:sp>
        <p:nvSpPr>
          <p:cNvPr id="5" name="Content Placeholder 4"/>
          <p:cNvSpPr>
            <a:spLocks noGrp="1"/>
          </p:cNvSpPr>
          <p:nvPr>
            <p:ph idx="1"/>
          </p:nvPr>
        </p:nvSpPr>
        <p:spPr>
          <a:xfrm>
            <a:off x="2559552" y="1391616"/>
            <a:ext cx="5994140" cy="2226655"/>
          </a:xfrm>
        </p:spPr>
        <p:txBody>
          <a:bodyPr>
            <a:normAutofit/>
          </a:bodyPr>
          <a:lstStyle/>
          <a:p>
            <a:pPr marL="0" indent="0">
              <a:lnSpc>
                <a:spcPct val="120000"/>
              </a:lnSpc>
              <a:spcBef>
                <a:spcPts val="600"/>
              </a:spcBef>
              <a:spcAft>
                <a:spcPts val="600"/>
              </a:spcAft>
              <a:buClr>
                <a:srgbClr val="00B0F0"/>
              </a:buClr>
              <a:buNone/>
            </a:pPr>
            <a:r>
              <a:rPr lang="en-CA" sz="2000" b="1">
                <a:solidFill>
                  <a:schemeClr val="bg1">
                    <a:lumMod val="50000"/>
                  </a:schemeClr>
                </a:solidFill>
                <a:latin typeface="Arial"/>
                <a:ea typeface="Arial" charset="0"/>
                <a:cs typeface="Arial"/>
              </a:rPr>
              <a:t>School Development Plan (SDP)</a:t>
            </a:r>
          </a:p>
          <a:p>
            <a:pPr marL="0" indent="0">
              <a:lnSpc>
                <a:spcPct val="120000"/>
              </a:lnSpc>
              <a:spcBef>
                <a:spcPts val="600"/>
              </a:spcBef>
              <a:spcAft>
                <a:spcPts val="600"/>
              </a:spcAft>
              <a:buNone/>
            </a:pPr>
            <a:r>
              <a:rPr lang="en-CA" sz="2000">
                <a:solidFill>
                  <a:schemeClr val="tx1">
                    <a:lumMod val="50000"/>
                    <a:lumOff val="50000"/>
                  </a:schemeClr>
                </a:solidFill>
                <a:latin typeface="Arial"/>
                <a:ea typeface="+mn-lt"/>
                <a:cs typeface="+mn-lt"/>
              </a:rPr>
              <a:t>The SDP is developed with all students in mind.</a:t>
            </a:r>
            <a:r>
              <a:rPr lang="en-CA" sz="2000">
                <a:solidFill>
                  <a:schemeClr val="tx1">
                    <a:lumMod val="50000"/>
                    <a:lumOff val="50000"/>
                  </a:schemeClr>
                </a:solidFill>
                <a:latin typeface="Arial"/>
                <a:ea typeface="+mn-lt"/>
                <a:cs typeface="Calibri"/>
              </a:rPr>
              <a:t> D</a:t>
            </a:r>
            <a:r>
              <a:rPr lang="en-CA" sz="2000">
                <a:solidFill>
                  <a:schemeClr val="tx1">
                    <a:lumMod val="50000"/>
                    <a:lumOff val="50000"/>
                  </a:schemeClr>
                </a:solidFill>
                <a:latin typeface="Arial"/>
                <a:ea typeface="+mn-lt"/>
                <a:cs typeface="Arial"/>
              </a:rPr>
              <a:t>o</a:t>
            </a:r>
            <a:r>
              <a:rPr lang="en-CA" sz="2000">
                <a:solidFill>
                  <a:schemeClr val="tx1">
                    <a:lumMod val="50000"/>
                    <a:lumOff val="50000"/>
                  </a:schemeClr>
                </a:solidFill>
                <a:latin typeface="Arial"/>
                <a:ea typeface="Arial" charset="0"/>
                <a:cs typeface="Arial"/>
              </a:rPr>
              <a:t> you agree that:</a:t>
            </a:r>
            <a:r>
              <a:rPr lang="en-CA" sz="2000" b="1">
                <a:solidFill>
                  <a:schemeClr val="tx1">
                    <a:lumMod val="50000"/>
                    <a:lumOff val="50000"/>
                  </a:schemeClr>
                </a:solidFill>
                <a:latin typeface="Arial"/>
                <a:ea typeface="Arial" charset="0"/>
                <a:cs typeface="Arial"/>
              </a:rPr>
              <a:t> </a:t>
            </a:r>
            <a:r>
              <a:rPr lang="en-CA" sz="2000">
                <a:solidFill>
                  <a:schemeClr val="tx1">
                    <a:lumMod val="50000"/>
                    <a:lumOff val="50000"/>
                  </a:schemeClr>
                </a:solidFill>
                <a:latin typeface="Arial"/>
                <a:ea typeface="Arial" charset="0"/>
                <a:cs typeface="Arial"/>
              </a:rPr>
              <a:t> </a:t>
            </a:r>
            <a:endParaRPr lang="en-CA">
              <a:solidFill>
                <a:schemeClr val="tx1">
                  <a:lumMod val="50000"/>
                  <a:lumOff val="50000"/>
                </a:schemeClr>
              </a:solidFill>
              <a:latin typeface="Arial"/>
              <a:cs typeface="Arial"/>
            </a:endParaRPr>
          </a:p>
          <a:p>
            <a:pPr fontAlgn="base"/>
            <a:r>
              <a:rPr lang="en-CA" sz="2000">
                <a:solidFill>
                  <a:schemeClr val="tx1">
                    <a:lumMod val="50000"/>
                    <a:lumOff val="50000"/>
                  </a:schemeClr>
                </a:solidFill>
                <a:latin typeface="Arial"/>
                <a:ea typeface="Arial" charset="0"/>
                <a:cs typeface="Arial"/>
              </a:rPr>
              <a:t>Your child's learning can benefit from the goal, outcomes, actions and resources in the SDP?</a:t>
            </a:r>
          </a:p>
          <a:p>
            <a:pPr marL="0" indent="0">
              <a:lnSpc>
                <a:spcPct val="120000"/>
              </a:lnSpc>
              <a:spcBef>
                <a:spcPts val="600"/>
              </a:spcBef>
              <a:spcAft>
                <a:spcPts val="600"/>
              </a:spcAft>
              <a:buClr>
                <a:srgbClr val="00B0F0"/>
              </a:buClr>
              <a:buNone/>
            </a:pPr>
            <a:endParaRPr lang="en-CA" sz="2200">
              <a:solidFill>
                <a:schemeClr val="tx1">
                  <a:lumMod val="50000"/>
                  <a:lumOff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45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23A84-4E5A-24DA-CEE4-4AB18EAA3B6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3A623DE-2187-F368-41D0-A6F37AC4DF5E}"/>
              </a:ext>
            </a:extLst>
          </p:cNvPr>
          <p:cNvSpPr>
            <a:spLocks noGrp="1"/>
          </p:cNvSpPr>
          <p:nvPr>
            <p:ph type="title"/>
          </p:nvPr>
        </p:nvSpPr>
        <p:spPr>
          <a:xfrm>
            <a:off x="2559550" y="517004"/>
            <a:ext cx="6586883" cy="708918"/>
          </a:xfrm>
        </p:spPr>
        <p:txBody>
          <a:bodyPr>
            <a:normAutofit/>
          </a:bodyPr>
          <a:lstStyle/>
          <a:p>
            <a:pPr algn="ctr"/>
            <a:r>
              <a:rPr lang="en-CA" sz="2500" b="1">
                <a:solidFill>
                  <a:srgbClr val="00B0F0"/>
                </a:solidFill>
                <a:latin typeface="Arial"/>
                <a:cs typeface="Arial"/>
              </a:rPr>
              <a:t>Gathering Your Feedback</a:t>
            </a:r>
            <a:endParaRPr lang="en-US">
              <a:solidFill>
                <a:srgbClr val="00B0F0"/>
              </a:solidFill>
            </a:endParaRPr>
          </a:p>
        </p:txBody>
      </p:sp>
      <p:sp>
        <p:nvSpPr>
          <p:cNvPr id="5" name="Content Placeholder 4">
            <a:extLst>
              <a:ext uri="{FF2B5EF4-FFF2-40B4-BE49-F238E27FC236}">
                <a16:creationId xmlns:a16="http://schemas.microsoft.com/office/drawing/2014/main" id="{98D3364B-87F8-2A05-4D13-27538BBD8EE5}"/>
              </a:ext>
            </a:extLst>
          </p:cNvPr>
          <p:cNvSpPr>
            <a:spLocks noGrp="1"/>
          </p:cNvSpPr>
          <p:nvPr>
            <p:ph idx="1"/>
          </p:nvPr>
        </p:nvSpPr>
        <p:spPr>
          <a:xfrm>
            <a:off x="2559552" y="1391616"/>
            <a:ext cx="5994140" cy="2639610"/>
          </a:xfrm>
        </p:spPr>
        <p:txBody>
          <a:bodyPr>
            <a:normAutofit/>
          </a:bodyPr>
          <a:lstStyle/>
          <a:p>
            <a:pPr marL="0" indent="0">
              <a:lnSpc>
                <a:spcPct val="120000"/>
              </a:lnSpc>
              <a:spcBef>
                <a:spcPts val="600"/>
              </a:spcBef>
              <a:spcAft>
                <a:spcPts val="600"/>
              </a:spcAft>
              <a:buClr>
                <a:srgbClr val="00B0F0"/>
              </a:buClr>
              <a:buNone/>
            </a:pPr>
            <a:r>
              <a:rPr lang="en-CA" sz="2000" b="1">
                <a:solidFill>
                  <a:schemeClr val="bg1">
                    <a:lumMod val="50000"/>
                  </a:schemeClr>
                </a:solidFill>
                <a:latin typeface="Arial"/>
                <a:ea typeface="Arial" charset="0"/>
                <a:cs typeface="Arial"/>
              </a:rPr>
              <a:t>School Development Plan (SDP)</a:t>
            </a:r>
          </a:p>
          <a:p>
            <a:pPr marL="0" indent="0">
              <a:lnSpc>
                <a:spcPct val="120000"/>
              </a:lnSpc>
              <a:spcBef>
                <a:spcPts val="600"/>
              </a:spcBef>
              <a:spcAft>
                <a:spcPts val="600"/>
              </a:spcAft>
              <a:buNone/>
            </a:pPr>
            <a:r>
              <a:rPr lang="en-CA" sz="2000">
                <a:solidFill>
                  <a:schemeClr val="tx1">
                    <a:lumMod val="50000"/>
                    <a:lumOff val="50000"/>
                  </a:schemeClr>
                </a:solidFill>
                <a:latin typeface="Arial"/>
                <a:ea typeface="+mn-lt"/>
                <a:cs typeface="+mn-lt"/>
              </a:rPr>
              <a:t>The SDP is developed with all students in mind.</a:t>
            </a:r>
            <a:r>
              <a:rPr lang="en-CA" sz="2000">
                <a:solidFill>
                  <a:schemeClr val="tx1">
                    <a:lumMod val="50000"/>
                    <a:lumOff val="50000"/>
                  </a:schemeClr>
                </a:solidFill>
                <a:latin typeface="Arial"/>
                <a:ea typeface="+mn-lt"/>
                <a:cs typeface="Calibri"/>
              </a:rPr>
              <a:t> D</a:t>
            </a:r>
            <a:r>
              <a:rPr lang="en-CA" sz="2000">
                <a:solidFill>
                  <a:schemeClr val="tx1">
                    <a:lumMod val="50000"/>
                    <a:lumOff val="50000"/>
                  </a:schemeClr>
                </a:solidFill>
                <a:latin typeface="Arial"/>
                <a:ea typeface="+mn-lt"/>
                <a:cs typeface="Arial"/>
              </a:rPr>
              <a:t>o</a:t>
            </a:r>
            <a:r>
              <a:rPr lang="en-CA" sz="2000">
                <a:solidFill>
                  <a:schemeClr val="tx1">
                    <a:lumMod val="50000"/>
                    <a:lumOff val="50000"/>
                  </a:schemeClr>
                </a:solidFill>
                <a:latin typeface="Arial"/>
                <a:ea typeface="Arial" charset="0"/>
                <a:cs typeface="Arial"/>
              </a:rPr>
              <a:t> you agree that:</a:t>
            </a:r>
            <a:r>
              <a:rPr lang="en-CA" sz="2000" b="1">
                <a:solidFill>
                  <a:schemeClr val="tx1">
                    <a:lumMod val="50000"/>
                    <a:lumOff val="50000"/>
                  </a:schemeClr>
                </a:solidFill>
                <a:latin typeface="Arial"/>
                <a:ea typeface="Arial" charset="0"/>
                <a:cs typeface="Arial"/>
              </a:rPr>
              <a:t> </a:t>
            </a:r>
            <a:r>
              <a:rPr lang="en-CA" sz="2000">
                <a:solidFill>
                  <a:schemeClr val="tx1">
                    <a:lumMod val="50000"/>
                    <a:lumOff val="50000"/>
                  </a:schemeClr>
                </a:solidFill>
                <a:latin typeface="Arial"/>
                <a:ea typeface="Arial" charset="0"/>
                <a:cs typeface="Arial"/>
              </a:rPr>
              <a:t> </a:t>
            </a:r>
            <a:endParaRPr lang="en-CA">
              <a:solidFill>
                <a:schemeClr val="tx1">
                  <a:lumMod val="50000"/>
                  <a:lumOff val="50000"/>
                </a:schemeClr>
              </a:solidFill>
              <a:latin typeface="Arial"/>
              <a:cs typeface="Arial"/>
            </a:endParaRPr>
          </a:p>
          <a:p>
            <a:pPr fontAlgn="base"/>
            <a:r>
              <a:rPr lang="en-CA" sz="2000">
                <a:solidFill>
                  <a:schemeClr val="tx1">
                    <a:lumMod val="50000"/>
                    <a:lumOff val="50000"/>
                  </a:schemeClr>
                </a:solidFill>
                <a:latin typeface="Arial"/>
                <a:ea typeface="Arial" charset="0"/>
                <a:cs typeface="Arial"/>
              </a:rPr>
              <a:t>The learning of all students is reflected and prioritized in the goal, outcomes, actions and resources in the SDP?</a:t>
            </a:r>
            <a:endParaRPr lang="en-CA" sz="2000">
              <a:solidFill>
                <a:schemeClr val="tx1">
                  <a:lumMod val="50000"/>
                  <a:lumOff val="50000"/>
                </a:schemeClr>
              </a:solidFill>
              <a:latin typeface="Arial"/>
              <a:cs typeface="Arial"/>
            </a:endParaRPr>
          </a:p>
          <a:p>
            <a:pPr>
              <a:lnSpc>
                <a:spcPct val="120000"/>
              </a:lnSpc>
              <a:spcBef>
                <a:spcPts val="600"/>
              </a:spcBef>
              <a:spcAft>
                <a:spcPts val="600"/>
              </a:spcAft>
              <a:buClr>
                <a:srgbClr val="00B0F0"/>
              </a:buClr>
              <a:buFont typeface="Wingdings" charset="2"/>
              <a:buChar char="§"/>
            </a:pPr>
            <a:endParaRPr lang="en-CA" sz="2200">
              <a:solidFill>
                <a:schemeClr val="tx1">
                  <a:lumMod val="50000"/>
                  <a:lumOff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45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pPr algn="ctr"/>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fontScale="92500" lnSpcReduction="20000"/>
          </a:bodyPr>
          <a:lstStyle/>
          <a:p>
            <a:pPr marL="0" indent="0">
              <a:lnSpc>
                <a:spcPct val="120000"/>
              </a:lnSpc>
              <a:spcBef>
                <a:spcPts val="600"/>
              </a:spcBef>
              <a:spcAft>
                <a:spcPts val="600"/>
              </a:spcAft>
              <a:buClr>
                <a:srgbClr val="00B0F0"/>
              </a:buClr>
              <a:buNone/>
            </a:pPr>
            <a:r>
              <a:rPr lang="en-CA" sz="2200" b="1">
                <a:solidFill>
                  <a:schemeClr val="bg1">
                    <a:lumMod val="50000"/>
                  </a:schemeClr>
                </a:solidFill>
                <a:latin typeface="Arial"/>
                <a:cs typeface="Arial"/>
              </a:rPr>
              <a:t>Sch</a:t>
            </a:r>
            <a:r>
              <a:rPr lang="en-CA" sz="2200" b="1">
                <a:solidFill>
                  <a:schemeClr val="tx1">
                    <a:lumMod val="50000"/>
                    <a:lumOff val="50000"/>
                  </a:schemeClr>
                </a:solidFill>
                <a:latin typeface="Arial"/>
                <a:cs typeface="Arial"/>
              </a:rPr>
              <a:t>ool Budget &amp; Fees</a:t>
            </a:r>
          </a:p>
          <a:p>
            <a:pPr marL="0" indent="0">
              <a:lnSpc>
                <a:spcPct val="120000"/>
              </a:lnSpc>
              <a:spcBef>
                <a:spcPts val="600"/>
              </a:spcBef>
              <a:spcAft>
                <a:spcPts val="600"/>
              </a:spcAft>
              <a:buClr>
                <a:srgbClr val="00B0F0"/>
              </a:buClr>
              <a:buNone/>
            </a:pPr>
            <a:r>
              <a:rPr lang="en-CA" sz="1700">
                <a:solidFill>
                  <a:schemeClr val="tx1">
                    <a:lumMod val="50000"/>
                    <a:lumOff val="50000"/>
                  </a:schemeClr>
                </a:solidFill>
                <a:latin typeface="Arial"/>
                <a:ea typeface="Arial" charset="0"/>
                <a:cs typeface="Arial"/>
              </a:rPr>
              <a:t>Schools must operate within their budget, and too many fees can be unmanageable for families. Knowing that, what activities and services are most important to you? </a:t>
            </a:r>
            <a:endParaRPr lang="en-CA" sz="1700">
              <a:solidFill>
                <a:schemeClr val="tx1">
                  <a:lumMod val="50000"/>
                  <a:lumOff val="50000"/>
                </a:schemeClr>
              </a:solidFill>
              <a:latin typeface="Arial"/>
              <a:ea typeface="Arial" charset="0"/>
              <a:cs typeface="Arial" charset="0"/>
            </a:endParaRP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50000"/>
                </a:prstClr>
              </a:solidFill>
              <a:effectLst/>
              <a:uLnTx/>
              <a:uFillTx/>
              <a:latin typeface="Arial"/>
              <a:ea typeface="+mn-ea"/>
              <a:cs typeface="Arial"/>
            </a:endParaRP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Curricular Enhancement Materials (i.e. Science lab material, PE equipment, student technology)</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Field Trips</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Transportation for Field Trips</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Artist in Residence</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Guest Speakers/Presenters</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CTF/FPA (options grades 7-9)</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Athletics/Tournaments</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r>
              <a:rPr kumimoji="0" lang="en-US" sz="1500" b="0" i="0" u="none" strike="noStrike" kern="1200" cap="none" spc="0" normalizeH="0" baseline="0" noProof="0">
                <a:ln>
                  <a:noFill/>
                </a:ln>
                <a:solidFill>
                  <a:prstClr val="white">
                    <a:lumMod val="50000"/>
                  </a:prstClr>
                </a:solidFill>
                <a:effectLst/>
                <a:uLnTx/>
                <a:uFillTx/>
                <a:latin typeface="Arial"/>
                <a:ea typeface="+mn-ea"/>
                <a:cs typeface="Arial"/>
              </a:rPr>
              <a:t>Extra Curricular Clubs</a:t>
            </a:r>
          </a:p>
          <a:p>
            <a:pPr marL="685800" marR="0" lvl="1" indent="-228600" algn="l" defTabSz="914400" rtl="0" eaLnBrk="1" fontAlgn="auto" latinLnBrk="0" hangingPunct="1">
              <a:lnSpc>
                <a:spcPct val="90000"/>
              </a:lnSpc>
              <a:spcBef>
                <a:spcPts val="500"/>
              </a:spcBef>
              <a:spcAft>
                <a:spcPts val="0"/>
              </a:spcAft>
              <a:buClr>
                <a:srgbClr val="00B0F0"/>
              </a:buClr>
              <a:buSzTx/>
              <a:buFont typeface="Arial" panose="020B0604020202020204" pitchFamily="34" charset="0"/>
              <a:buChar char="•"/>
              <a:tabLst/>
              <a:defRPr/>
            </a:pPr>
            <a:endParaRPr kumimoji="0" lang="en-US" sz="1200" b="0" i="0" u="none" strike="noStrike" kern="1200" cap="none" spc="0" normalizeH="0" baseline="0" noProof="0">
              <a:ln>
                <a:noFill/>
              </a:ln>
              <a:solidFill>
                <a:prstClr val="white">
                  <a:lumMod val="50000"/>
                </a:prstClr>
              </a:solidFill>
              <a:effectLst/>
              <a:uLnTx/>
              <a:uFillTx/>
              <a:latin typeface="Arial"/>
              <a:ea typeface="+mn-ea"/>
              <a:cs typeface="Arial"/>
            </a:endParaRPr>
          </a:p>
          <a:p>
            <a:pPr marL="461645" indent="-285750">
              <a:lnSpc>
                <a:spcPct val="120000"/>
              </a:lnSpc>
              <a:spcBef>
                <a:spcPts val="600"/>
              </a:spcBef>
              <a:spcAft>
                <a:spcPts val="600"/>
              </a:spcAft>
              <a:buClr>
                <a:srgbClr val="00B0F0"/>
              </a:buClr>
            </a:pPr>
            <a:endParaRPr lang="en-CA" sz="16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4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pPr algn="ctr"/>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225922"/>
            <a:ext cx="5970991" cy="2631703"/>
          </a:xfrm>
        </p:spPr>
        <p:txBody>
          <a:bodyPr>
            <a:normAutofit/>
          </a:bodyPr>
          <a:lstStyle/>
          <a:p>
            <a:pPr marL="0" indent="0">
              <a:lnSpc>
                <a:spcPct val="120000"/>
              </a:lnSpc>
              <a:spcBef>
                <a:spcPts val="600"/>
              </a:spcBef>
              <a:spcAft>
                <a:spcPts val="600"/>
              </a:spcAft>
              <a:buClr>
                <a:srgbClr val="00B0F0"/>
              </a:buClr>
              <a:buNone/>
            </a:pPr>
            <a:r>
              <a:rPr lang="en-CA" sz="2000" b="1">
                <a:solidFill>
                  <a:schemeClr val="bg1">
                    <a:lumMod val="50000"/>
                  </a:schemeClr>
                </a:solidFill>
                <a:latin typeface="Arial"/>
                <a:ea typeface="Arial" charset="0"/>
                <a:cs typeface="Arial"/>
              </a:rPr>
              <a:t>Sch</a:t>
            </a:r>
            <a:r>
              <a:rPr lang="en-CA" sz="2000" b="1">
                <a:solidFill>
                  <a:schemeClr val="tx1">
                    <a:lumMod val="50000"/>
                    <a:lumOff val="50000"/>
                  </a:schemeClr>
                </a:solidFill>
                <a:latin typeface="Arial"/>
                <a:ea typeface="Arial" charset="0"/>
                <a:cs typeface="Arial"/>
              </a:rPr>
              <a:t>ool Budget &amp; Fees</a:t>
            </a:r>
          </a:p>
          <a:p>
            <a:pPr marL="0" indent="0">
              <a:lnSpc>
                <a:spcPct val="120000"/>
              </a:lnSpc>
              <a:spcBef>
                <a:spcPts val="600"/>
              </a:spcBef>
              <a:spcAft>
                <a:spcPts val="600"/>
              </a:spcAft>
              <a:buClr>
                <a:srgbClr val="00B0F0"/>
              </a:buClr>
              <a:buNone/>
            </a:pPr>
            <a:r>
              <a:rPr lang="en-CA" sz="1800">
                <a:solidFill>
                  <a:schemeClr val="tx1">
                    <a:lumMod val="50000"/>
                    <a:lumOff val="50000"/>
                  </a:schemeClr>
                </a:solidFill>
                <a:latin typeface="Arial"/>
                <a:ea typeface="Arial" charset="0"/>
                <a:cs typeface="Arial"/>
              </a:rPr>
              <a:t>Do you agree that: </a:t>
            </a:r>
          </a:p>
          <a:p>
            <a:pPr fontAlgn="base">
              <a:buClr>
                <a:srgbClr val="00B0F0"/>
              </a:buClr>
              <a:buFont typeface="Wingdings" charset="2"/>
              <a:buChar char="§"/>
            </a:pPr>
            <a:r>
              <a:rPr lang="en-CA" sz="1600">
                <a:solidFill>
                  <a:schemeClr val="tx1">
                    <a:lumMod val="50000"/>
                    <a:lumOff val="50000"/>
                  </a:schemeClr>
                </a:solidFill>
                <a:latin typeface="Arial"/>
                <a:ea typeface="Arial" charset="0"/>
                <a:cs typeface="Arial"/>
              </a:rPr>
              <a:t>The activities our school provides (e.g., field trips, guest speakers, experts in schools, sporting activities, outdoor education, etc.) are important for your child's learning?</a:t>
            </a:r>
          </a:p>
          <a:p>
            <a:pPr fontAlgn="base">
              <a:buClr>
                <a:srgbClr val="00B0F0"/>
              </a:buClr>
              <a:buFont typeface="Wingdings" charset="2"/>
              <a:buChar char="§"/>
            </a:pPr>
            <a:r>
              <a:rPr lang="en-CA" sz="1600">
                <a:solidFill>
                  <a:schemeClr val="tx1">
                    <a:lumMod val="50000"/>
                    <a:lumOff val="50000"/>
                  </a:schemeClr>
                </a:solidFill>
                <a:latin typeface="Arial"/>
                <a:ea typeface="Arial" charset="0"/>
                <a:cs typeface="Arial"/>
              </a:rPr>
              <a:t>The school fees you pay are reasonable considering the benefit they provide your child?</a:t>
            </a:r>
            <a:r>
              <a:rPr lang="en-CA" sz="1600"/>
              <a:t> </a:t>
            </a:r>
            <a:endParaRPr lang="en-CA" sz="1600">
              <a:cs typeface="Calibri"/>
            </a:endParaRPr>
          </a:p>
          <a:p>
            <a:pPr>
              <a:lnSpc>
                <a:spcPct val="120000"/>
              </a:lnSpc>
              <a:spcBef>
                <a:spcPts val="600"/>
              </a:spcBef>
              <a:spcAft>
                <a:spcPts val="600"/>
              </a:spcAft>
              <a:buClr>
                <a:srgbClr val="00B0F0"/>
              </a:buClr>
              <a:buFont typeface="Wingdings" charset="2"/>
              <a:buChar char="§"/>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0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478720"/>
          </a:xfrm>
        </p:spPr>
        <p:txBody>
          <a:bodyPr>
            <a:normAutofit/>
          </a:bodyPr>
          <a:lstStyle/>
          <a:p>
            <a:pPr algn="ct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261419" y="881853"/>
            <a:ext cx="6685935" cy="1348730"/>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Please take a few minutes to share your feedback about this meeting. </a:t>
            </a:r>
          </a:p>
          <a:p>
            <a:pPr marL="0" indent="0">
              <a:lnSpc>
                <a:spcPct val="120000"/>
              </a:lnSpc>
              <a:spcBef>
                <a:spcPts val="600"/>
              </a:spcBef>
              <a:spcAft>
                <a:spcPts val="600"/>
              </a:spcAft>
              <a:buClr>
                <a:srgbClr val="00B0F0"/>
              </a:buClr>
              <a:buNone/>
            </a:pPr>
            <a:endParaRPr lang="en-CA" sz="2000" dirty="0"/>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dirty="0"/>
          </a:p>
        </p:txBody>
      </p:sp>
    </p:spTree>
    <p:extLst>
      <p:ext uri="{BB962C8B-B14F-4D97-AF65-F5344CB8AC3E}">
        <p14:creationId xmlns:p14="http://schemas.microsoft.com/office/powerpoint/2010/main" val="410404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algn="ctr" defTabSz="457200">
              <a:lnSpc>
                <a:spcPct val="100000"/>
              </a:lnSpc>
              <a:spcBef>
                <a:spcPts val="0"/>
              </a:spcBef>
            </a:pPr>
            <a:br>
              <a:rPr lang="en-US" b="1">
                <a:latin typeface="Arial"/>
                <a:ea typeface="+mn-ea"/>
                <a:cs typeface="Arial"/>
              </a:rPr>
            </a:br>
            <a:r>
              <a:rPr lang="en-US" b="1">
                <a:solidFill>
                  <a:srgbClr val="00B0F0"/>
                </a:solidFill>
                <a:latin typeface="Arial"/>
                <a:ea typeface="+mn-ea"/>
                <a:cs typeface="Arial"/>
              </a:rPr>
              <a:t>2026 School Planning</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2045958"/>
          </a:xfrm>
        </p:spPr>
        <p:txBody>
          <a:bodyPr>
            <a:normAutofit/>
          </a:bodyPr>
          <a:lstStyle/>
          <a:p>
            <a:pPr marL="0" indent="0" defTabSz="457200">
              <a:lnSpc>
                <a:spcPct val="100000"/>
              </a:lnSpc>
              <a:spcBef>
                <a:spcPts val="600"/>
              </a:spcBef>
              <a:spcAft>
                <a:spcPts val="600"/>
              </a:spcAft>
              <a:buClr>
                <a:srgbClr val="00B0F0"/>
              </a:buClr>
              <a:buNone/>
            </a:pPr>
            <a:r>
              <a:rPr lang="en-CA" sz="200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a:solidFill>
                  <a:schemeClr val="bg1">
                    <a:lumMod val="50000"/>
                  </a:schemeClr>
                </a:solidFill>
                <a:latin typeface="Arial"/>
                <a:cs typeface="Arial"/>
              </a:rPr>
              <a:t>Share information about school planning at Stanley Jones School</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0543" y="898"/>
            <a:ext cx="9056079" cy="5160446"/>
          </a:xfrm>
          <a:prstGeom prst="rect">
            <a:avLst/>
          </a:prstGeom>
        </p:spPr>
      </p:pic>
    </p:spTree>
    <p:extLst>
      <p:ext uri="{BB962C8B-B14F-4D97-AF65-F5344CB8AC3E}">
        <p14:creationId xmlns:p14="http://schemas.microsoft.com/office/powerpoint/2010/main" val="65212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66950" y="517004"/>
            <a:ext cx="6874335" cy="708918"/>
          </a:xfrm>
        </p:spPr>
        <p:txBody>
          <a:bodyPr>
            <a:normAutofit fontScale="90000"/>
          </a:bodyPr>
          <a:lstStyle/>
          <a:p>
            <a:pPr algn="ctr" defTabSz="457200">
              <a:lnSpc>
                <a:spcPct val="100000"/>
              </a:lnSpc>
              <a:spcBef>
                <a:spcPts val="0"/>
              </a:spcBef>
            </a:pPr>
            <a:r>
              <a:rPr lang="en-CA" sz="2200" b="1">
                <a:solidFill>
                  <a:srgbClr val="00B0F0"/>
                </a:solidFill>
                <a:latin typeface="Arial"/>
                <a:cs typeface="Arial"/>
              </a:rPr>
              <a:t>How is Our School Development Plan (SDP) Used?</a:t>
            </a:r>
            <a:br>
              <a:rPr lang="en-CA" b="1">
                <a:latin typeface="Arial" panose="020B0604020202020204" pitchFamily="34" charset="0"/>
                <a:cs typeface="Arial" panose="020B0604020202020204" pitchFamily="34" charset="0"/>
              </a:rPr>
            </a:br>
            <a:br>
              <a:rPr lang="en-CA"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Guides ongoing assessment and review of goals and actions.</a:t>
            </a:r>
            <a:endParaRPr lang="en-US">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a:solidFill>
                  <a:schemeClr val="bg1">
                    <a:lumMod val="50000"/>
                  </a:schemeClr>
                </a:solidFill>
                <a:latin typeface="Arial"/>
                <a:cs typeface="Arial"/>
              </a:rPr>
              <a:t>Our school development plan is the driver for closing </a:t>
            </a:r>
            <a:r>
              <a:rPr lang="en-CA" sz="5000">
                <a:solidFill>
                  <a:schemeClr val="tx1">
                    <a:lumMod val="50000"/>
                    <a:lumOff val="50000"/>
                  </a:schemeClr>
                </a:solidFill>
                <a:latin typeface="Arial"/>
                <a:cs typeface="Arial"/>
              </a:rPr>
              <a:t>learning</a:t>
            </a:r>
            <a:r>
              <a:rPr lang="en-CA" sz="5000">
                <a:solidFill>
                  <a:srgbClr val="FF0000"/>
                </a:solidFill>
                <a:latin typeface="Arial"/>
                <a:cs typeface="Arial"/>
              </a:rPr>
              <a:t> </a:t>
            </a:r>
            <a:r>
              <a:rPr lang="en-CA" sz="500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Instructional strategies</a:t>
            </a:r>
            <a:r>
              <a:rPr lang="en-CA" sz="340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CF02D68-994A-C740-434E-30A8CE5E2D44}"/>
              </a:ext>
            </a:extLst>
          </p:cNvPr>
          <p:cNvPicPr>
            <a:picLocks noGrp="1" noChangeAspect="1"/>
          </p:cNvPicPr>
          <p:nvPr>
            <p:ph idx="1"/>
          </p:nvPr>
        </p:nvPicPr>
        <p:blipFill>
          <a:blip r:embed="rId3"/>
          <a:stretch>
            <a:fillRect/>
          </a:stretch>
        </p:blipFill>
        <p:spPr>
          <a:xfrm>
            <a:off x="2559551" y="1394009"/>
            <a:ext cx="6374899" cy="1177741"/>
          </a:xfrm>
          <a:prstGeom prst="rect">
            <a:avLst/>
          </a:prstGeom>
        </p:spPr>
      </p:pic>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pPr algn="ctr"/>
            <a:r>
              <a:rPr lang="en-CA" sz="2500" b="1">
                <a:solidFill>
                  <a:srgbClr val="00B0F0"/>
                </a:solidFill>
                <a:latin typeface="Arial"/>
                <a:cs typeface="Arial"/>
              </a:rPr>
              <a:t>School Development Plan (SDP) Goal</a:t>
            </a:r>
            <a:endParaRPr lang="en-CA" sz="2500" b="1">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428875" y="517004"/>
            <a:ext cx="6708405" cy="708918"/>
          </a:xfrm>
        </p:spPr>
        <p:txBody>
          <a:bodyPr>
            <a:noAutofit/>
          </a:bodyPr>
          <a:lstStyle/>
          <a:p>
            <a:r>
              <a:rPr lang="en-CA" sz="2500" b="1">
                <a:solidFill>
                  <a:srgbClr val="00B0F0"/>
                </a:solidFill>
                <a:latin typeface="Arial"/>
                <a:cs typeface="Arial"/>
              </a:rPr>
              <a:t>School Development Plan (SDP) Outcomes</a:t>
            </a:r>
            <a:br>
              <a:rPr lang="en-CA" sz="2500" b="1">
                <a:latin typeface="Arial"/>
                <a:cs typeface="Arial"/>
              </a:rPr>
            </a:br>
            <a:endParaRPr lang="en-CA" sz="2500" b="1">
              <a:solidFill>
                <a:srgbClr val="00B0F0"/>
              </a:solidFill>
              <a:latin typeface="Arial"/>
              <a:cs typeface="Arial" panose="020B0604020202020204" pitchFamily="34" charset="0"/>
            </a:endParaRPr>
          </a:p>
        </p:txBody>
      </p:sp>
      <p:pic>
        <p:nvPicPr>
          <p:cNvPr id="4" name="Content Placeholder 3">
            <a:extLst>
              <a:ext uri="{FF2B5EF4-FFF2-40B4-BE49-F238E27FC236}">
                <a16:creationId xmlns:a16="http://schemas.microsoft.com/office/drawing/2014/main" id="{D2B3CEC7-FBF0-2426-CF9D-0E61C1591826}"/>
              </a:ext>
            </a:extLst>
          </p:cNvPr>
          <p:cNvPicPr>
            <a:picLocks noGrp="1" noChangeAspect="1"/>
          </p:cNvPicPr>
          <p:nvPr>
            <p:ph idx="1"/>
          </p:nvPr>
        </p:nvPicPr>
        <p:blipFill>
          <a:blip r:embed="rId2"/>
          <a:stretch>
            <a:fillRect/>
          </a:stretch>
        </p:blipFill>
        <p:spPr>
          <a:xfrm>
            <a:off x="2559551" y="1371273"/>
            <a:ext cx="6489196" cy="1743401"/>
          </a:xfrm>
          <a:prstGeom prst="rect">
            <a:avLst/>
          </a:prstGeom>
        </p:spPr>
      </p:pic>
    </p:spTree>
    <p:extLst>
      <p:ext uri="{BB962C8B-B14F-4D97-AF65-F5344CB8AC3E}">
        <p14:creationId xmlns:p14="http://schemas.microsoft.com/office/powerpoint/2010/main" val="28247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66695" y="174104"/>
            <a:ext cx="6577729" cy="708918"/>
          </a:xfrm>
        </p:spPr>
        <p:txBody>
          <a:bodyPr>
            <a:noAutofit/>
          </a:bodyPr>
          <a:lstStyle/>
          <a:p>
            <a:pPr algn="ctr"/>
            <a:r>
              <a:rPr lang="en-CA" sz="2500" b="1">
                <a:solidFill>
                  <a:srgbClr val="00B0F0"/>
                </a:solidFill>
                <a:latin typeface="Arial"/>
                <a:cs typeface="Arial"/>
              </a:rPr>
              <a:t>School Development Plan (SDP) </a:t>
            </a:r>
            <a:br>
              <a:rPr lang="en-CA" sz="2500" b="1">
                <a:latin typeface="Arial"/>
                <a:cs typeface="Arial"/>
              </a:rPr>
            </a:br>
            <a:r>
              <a:rPr lang="en-CA" sz="2500" b="1">
                <a:solidFill>
                  <a:srgbClr val="00B0F0"/>
                </a:solidFill>
                <a:latin typeface="Arial"/>
                <a:cs typeface="Arial"/>
              </a:rPr>
              <a:t>Outcome Measures</a:t>
            </a:r>
            <a:endParaRPr lang="en-CA" sz="2500" b="1">
              <a:solidFill>
                <a:srgbClr val="00B0F0"/>
              </a:solidFill>
              <a:latin typeface="Arial"/>
              <a:cs typeface="Arial" panose="020B0604020202020204" pitchFamily="34" charset="0"/>
            </a:endParaRPr>
          </a:p>
        </p:txBody>
      </p:sp>
      <p:pic>
        <p:nvPicPr>
          <p:cNvPr id="3" name="Content Placeholder 2">
            <a:extLst>
              <a:ext uri="{FF2B5EF4-FFF2-40B4-BE49-F238E27FC236}">
                <a16:creationId xmlns:a16="http://schemas.microsoft.com/office/drawing/2014/main" id="{ED7E460B-BC0D-16B7-68BC-3221AF20D667}"/>
              </a:ext>
            </a:extLst>
          </p:cNvPr>
          <p:cNvPicPr>
            <a:picLocks noGrp="1" noChangeAspect="1"/>
          </p:cNvPicPr>
          <p:nvPr>
            <p:ph idx="1"/>
          </p:nvPr>
        </p:nvPicPr>
        <p:blipFill>
          <a:blip r:embed="rId3"/>
          <a:stretch>
            <a:fillRect/>
          </a:stretch>
        </p:blipFill>
        <p:spPr>
          <a:xfrm>
            <a:off x="2762249" y="887259"/>
            <a:ext cx="5762625" cy="2823429"/>
          </a:xfrm>
          <a:prstGeom prst="rect">
            <a:avLst/>
          </a:prstGeom>
        </p:spPr>
      </p:pic>
      <p:sp>
        <p:nvSpPr>
          <p:cNvPr id="2" name="TextBox 1">
            <a:extLst>
              <a:ext uri="{FF2B5EF4-FFF2-40B4-BE49-F238E27FC236}">
                <a16:creationId xmlns:a16="http://schemas.microsoft.com/office/drawing/2014/main" id="{7B0DC60A-C60E-D60C-242F-631FDCA00469}"/>
              </a:ext>
            </a:extLst>
          </p:cNvPr>
          <p:cNvSpPr txBox="1"/>
          <p:nvPr/>
        </p:nvSpPr>
        <p:spPr>
          <a:xfrm>
            <a:off x="2921793" y="3843337"/>
            <a:ext cx="5543548" cy="13003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err="1">
                <a:ea typeface="Calibri"/>
                <a:cs typeface="Calibri"/>
              </a:rPr>
              <a:t>LeNS</a:t>
            </a:r>
            <a:r>
              <a:rPr lang="en-US">
                <a:ea typeface="Calibri"/>
                <a:cs typeface="Calibri"/>
              </a:rPr>
              <a:t>:</a:t>
            </a:r>
            <a:r>
              <a:rPr lang="en-US" b="1">
                <a:ea typeface="Calibri"/>
                <a:cs typeface="Calibri"/>
              </a:rPr>
              <a:t> L</a:t>
            </a:r>
            <a:r>
              <a:rPr lang="en-US">
                <a:ea typeface="Calibri"/>
                <a:cs typeface="Calibri"/>
              </a:rPr>
              <a:t>etter </a:t>
            </a:r>
            <a:r>
              <a:rPr lang="en-US" b="1">
                <a:ea typeface="Calibri"/>
                <a:cs typeface="Calibri"/>
              </a:rPr>
              <a:t>N</a:t>
            </a:r>
            <a:r>
              <a:rPr lang="en-US">
                <a:ea typeface="Calibri"/>
                <a:cs typeface="Calibri"/>
              </a:rPr>
              <a:t>ame and </a:t>
            </a:r>
            <a:r>
              <a:rPr lang="en-US" b="1">
                <a:ea typeface="Calibri"/>
                <a:cs typeface="Calibri"/>
              </a:rPr>
              <a:t>S</a:t>
            </a:r>
            <a:r>
              <a:rPr lang="en-US">
                <a:ea typeface="Calibri"/>
                <a:cs typeface="Calibri"/>
              </a:rPr>
              <a:t>ound </a:t>
            </a:r>
            <a:r>
              <a:rPr lang="en-US" b="1">
                <a:ea typeface="Calibri"/>
                <a:cs typeface="Calibri"/>
              </a:rPr>
              <a:t>T</a:t>
            </a:r>
            <a:r>
              <a:rPr lang="en-US">
                <a:ea typeface="Calibri"/>
                <a:cs typeface="Calibri"/>
              </a:rPr>
              <a:t>est: </a:t>
            </a:r>
            <a:r>
              <a:rPr lang="en-US" sz="1100">
                <a:ea typeface="Calibri"/>
                <a:cs typeface="Calibri"/>
              </a:rPr>
              <a:t>Kinder, Grade 1*, Grade 2, Grade 3</a:t>
            </a:r>
          </a:p>
          <a:p>
            <a:r>
              <a:rPr lang="en-US" b="1" u="sng">
                <a:ea typeface="Calibri"/>
                <a:cs typeface="Calibri"/>
              </a:rPr>
              <a:t>CC3: </a:t>
            </a:r>
            <a:r>
              <a:rPr lang="en-US">
                <a:ea typeface="Calibri"/>
                <a:cs typeface="Calibri"/>
              </a:rPr>
              <a:t>the </a:t>
            </a:r>
            <a:r>
              <a:rPr lang="en-US" b="1">
                <a:ea typeface="Calibri"/>
                <a:cs typeface="Calibri"/>
              </a:rPr>
              <a:t>C</a:t>
            </a:r>
            <a:r>
              <a:rPr lang="en-US">
                <a:ea typeface="Calibri"/>
                <a:cs typeface="Calibri"/>
              </a:rPr>
              <a:t>astles and </a:t>
            </a:r>
            <a:r>
              <a:rPr lang="en-US" b="1">
                <a:ea typeface="Calibri"/>
                <a:cs typeface="Calibri"/>
              </a:rPr>
              <a:t>C</a:t>
            </a:r>
            <a:r>
              <a:rPr lang="en-US">
                <a:ea typeface="Calibri"/>
                <a:cs typeface="Calibri"/>
              </a:rPr>
              <a:t>oltheart </a:t>
            </a:r>
            <a:r>
              <a:rPr lang="en-US" b="1">
                <a:ea typeface="Calibri"/>
                <a:cs typeface="Calibri"/>
              </a:rPr>
              <a:t>R</a:t>
            </a:r>
            <a:r>
              <a:rPr lang="en-US">
                <a:ea typeface="Calibri"/>
                <a:cs typeface="Calibri"/>
              </a:rPr>
              <a:t>eading Test </a:t>
            </a:r>
            <a:r>
              <a:rPr lang="en-US" b="1">
                <a:ea typeface="Calibri"/>
                <a:cs typeface="Calibri"/>
              </a:rPr>
              <a:t>3: </a:t>
            </a:r>
            <a:r>
              <a:rPr lang="en-US" sz="1100">
                <a:ea typeface="Calibri"/>
                <a:cs typeface="Calibri"/>
              </a:rPr>
              <a:t>Grade 1*, Grade 2, Grade 3</a:t>
            </a:r>
          </a:p>
          <a:p>
            <a:r>
              <a:rPr lang="en-US" b="1" u="sng">
                <a:ea typeface="Calibri"/>
                <a:cs typeface="Calibri"/>
              </a:rPr>
              <a:t>PAST</a:t>
            </a:r>
            <a:r>
              <a:rPr lang="en-US">
                <a:ea typeface="Calibri"/>
                <a:cs typeface="Calibri"/>
              </a:rPr>
              <a:t>: </a:t>
            </a:r>
            <a:r>
              <a:rPr lang="en-US" b="1">
                <a:ea typeface="Calibri"/>
                <a:cs typeface="Calibri"/>
              </a:rPr>
              <a:t>P</a:t>
            </a:r>
            <a:r>
              <a:rPr lang="en-US">
                <a:ea typeface="Calibri"/>
                <a:cs typeface="Calibri"/>
              </a:rPr>
              <a:t>honological </a:t>
            </a:r>
            <a:r>
              <a:rPr lang="en-US" b="1">
                <a:ea typeface="Calibri"/>
                <a:cs typeface="Calibri"/>
              </a:rPr>
              <a:t>A</a:t>
            </a:r>
            <a:r>
              <a:rPr lang="en-US">
                <a:ea typeface="Calibri"/>
                <a:cs typeface="Calibri"/>
              </a:rPr>
              <a:t>wareness </a:t>
            </a:r>
            <a:r>
              <a:rPr lang="en-US" b="1">
                <a:ea typeface="Calibri"/>
                <a:cs typeface="Calibri"/>
              </a:rPr>
              <a:t>S</a:t>
            </a:r>
            <a:r>
              <a:rPr lang="en-US">
                <a:ea typeface="Calibri"/>
                <a:cs typeface="Calibri"/>
              </a:rPr>
              <a:t>creen </a:t>
            </a:r>
            <a:r>
              <a:rPr lang="en-US" b="1">
                <a:ea typeface="Calibri"/>
                <a:cs typeface="Calibri"/>
              </a:rPr>
              <a:t>T</a:t>
            </a:r>
            <a:r>
              <a:rPr lang="en-US">
                <a:ea typeface="Calibri"/>
                <a:cs typeface="Calibri"/>
              </a:rPr>
              <a:t>est: </a:t>
            </a:r>
            <a:r>
              <a:rPr lang="en-US" sz="1100">
                <a:ea typeface="Calibri"/>
                <a:cs typeface="Calibri"/>
              </a:rPr>
              <a:t>Kinder, Grade 1*</a:t>
            </a:r>
            <a:endParaRPr lang="en-US" b="1">
              <a:ea typeface="Calibri"/>
              <a:cs typeface="Calibri"/>
            </a:endParaRPr>
          </a:p>
          <a:p>
            <a:r>
              <a:rPr lang="en-US" b="1" u="sng">
                <a:ea typeface="Calibri"/>
                <a:cs typeface="Calibri"/>
              </a:rPr>
              <a:t>RAN</a:t>
            </a:r>
            <a:r>
              <a:rPr lang="en-US">
                <a:ea typeface="Calibri"/>
                <a:cs typeface="Calibri"/>
              </a:rPr>
              <a:t>: </a:t>
            </a:r>
            <a:r>
              <a:rPr lang="en-US" b="1">
                <a:ea typeface="Calibri"/>
                <a:cs typeface="Calibri"/>
              </a:rPr>
              <a:t>R</a:t>
            </a:r>
            <a:r>
              <a:rPr lang="en-US">
                <a:ea typeface="Calibri"/>
                <a:cs typeface="Calibri"/>
              </a:rPr>
              <a:t>apid </a:t>
            </a:r>
            <a:r>
              <a:rPr lang="en-US" b="1">
                <a:ea typeface="Calibri"/>
                <a:cs typeface="Calibri"/>
              </a:rPr>
              <a:t>A</a:t>
            </a:r>
            <a:r>
              <a:rPr lang="en-US">
                <a:ea typeface="Calibri"/>
                <a:cs typeface="Calibri"/>
              </a:rPr>
              <a:t>utomatized </a:t>
            </a:r>
            <a:r>
              <a:rPr lang="en-US" b="1">
                <a:ea typeface="Calibri"/>
                <a:cs typeface="Calibri"/>
              </a:rPr>
              <a:t>N</a:t>
            </a:r>
            <a:r>
              <a:rPr lang="en-US">
                <a:ea typeface="Calibri"/>
                <a:cs typeface="Calibri"/>
              </a:rPr>
              <a:t>aming (Digits test): </a:t>
            </a:r>
            <a:r>
              <a:rPr lang="en-US" sz="1100">
                <a:ea typeface="Calibri"/>
                <a:cs typeface="Calibri"/>
              </a:rPr>
              <a:t>Kinder, Grade 1*</a:t>
            </a:r>
          </a:p>
          <a:p>
            <a:endParaRPr lang="en-US">
              <a:ea typeface="Calibri"/>
              <a:cs typeface="Calibri"/>
            </a:endParaRPr>
          </a:p>
          <a:p>
            <a:r>
              <a:rPr lang="en-US" sz="1100">
                <a:ea typeface="Calibri"/>
                <a:cs typeface="Calibri"/>
              </a:rPr>
              <a:t>*Grade one doing the </a:t>
            </a:r>
            <a:r>
              <a:rPr lang="en-US" sz="1100" err="1">
                <a:ea typeface="Calibri"/>
                <a:cs typeface="Calibri"/>
              </a:rPr>
              <a:t>Acadience</a:t>
            </a:r>
            <a:r>
              <a:rPr lang="en-US" sz="1100">
                <a:ea typeface="Calibri"/>
                <a:cs typeface="Calibri"/>
              </a:rPr>
              <a:t> Testing this year: intervention support</a:t>
            </a:r>
          </a:p>
        </p:txBody>
      </p:sp>
      <p:sp>
        <p:nvSpPr>
          <p:cNvPr id="5" name="TextBox 4">
            <a:extLst>
              <a:ext uri="{FF2B5EF4-FFF2-40B4-BE49-F238E27FC236}">
                <a16:creationId xmlns:a16="http://schemas.microsoft.com/office/drawing/2014/main" id="{84A5A46A-0FE9-89A0-6E3D-E93E388B4FCF}"/>
              </a:ext>
            </a:extLst>
          </p:cNvPr>
          <p:cNvSpPr txBox="1"/>
          <p:nvPr/>
        </p:nvSpPr>
        <p:spPr>
          <a:xfrm>
            <a:off x="5643562" y="2300287"/>
            <a:ext cx="119300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Calibri"/>
                <a:cs typeface="Calibri"/>
              </a:rPr>
              <a:t>Grades 4 - 9</a:t>
            </a:r>
            <a:endParaRPr lang="en-US" sz="1100"/>
          </a:p>
        </p:txBody>
      </p:sp>
      <p:sp>
        <p:nvSpPr>
          <p:cNvPr id="7" name="TextBox 6">
            <a:extLst>
              <a:ext uri="{FF2B5EF4-FFF2-40B4-BE49-F238E27FC236}">
                <a16:creationId xmlns:a16="http://schemas.microsoft.com/office/drawing/2014/main" id="{EED599BF-23EF-F90A-06A0-EFC4B1DB16DC}"/>
              </a:ext>
            </a:extLst>
          </p:cNvPr>
          <p:cNvSpPr txBox="1"/>
          <p:nvPr/>
        </p:nvSpPr>
        <p:spPr>
          <a:xfrm>
            <a:off x="5643561" y="2714625"/>
            <a:ext cx="11715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Calibri"/>
                <a:cs typeface="Calibri"/>
              </a:rPr>
              <a:t>Grades 5 - 9</a:t>
            </a:r>
            <a:endParaRPr lang="en-US" sz="1100"/>
          </a:p>
        </p:txBody>
      </p:sp>
      <p:sp>
        <p:nvSpPr>
          <p:cNvPr id="8" name="TextBox 7">
            <a:extLst>
              <a:ext uri="{FF2B5EF4-FFF2-40B4-BE49-F238E27FC236}">
                <a16:creationId xmlns:a16="http://schemas.microsoft.com/office/drawing/2014/main" id="{0C4D1159-B88B-EAA0-F895-F116297DCF8D}"/>
              </a:ext>
            </a:extLst>
          </p:cNvPr>
          <p:cNvSpPr txBox="1"/>
          <p:nvPr/>
        </p:nvSpPr>
        <p:spPr>
          <a:xfrm>
            <a:off x="5128835" y="3161297"/>
            <a:ext cx="283005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Calibri"/>
                <a:cs typeface="Calibri"/>
              </a:rPr>
              <a:t>Grades 4 and 7: students, parents, teachers</a:t>
            </a:r>
            <a:endParaRPr lang="en-US" sz="1100"/>
          </a:p>
        </p:txBody>
      </p:sp>
    </p:spTree>
    <p:extLst>
      <p:ext uri="{BB962C8B-B14F-4D97-AF65-F5344CB8AC3E}">
        <p14:creationId xmlns:p14="http://schemas.microsoft.com/office/powerpoint/2010/main" val="259425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pPr algn="ctr"/>
            <a:r>
              <a:rPr lang="en-CA" sz="2500" b="1">
                <a:solidFill>
                  <a:srgbClr val="00B0F0"/>
                </a:solidFill>
                <a:latin typeface="Arial"/>
                <a:cs typeface="Arial"/>
              </a:rPr>
              <a:t>School Development Plan (SDP)  </a:t>
            </a:r>
            <a:br>
              <a:rPr lang="en-CA" sz="2500" b="1">
                <a:latin typeface="Arial" panose="020B0604020202020204" pitchFamily="34" charset="0"/>
                <a:cs typeface="Arial" panose="020B0604020202020204" pitchFamily="34" charset="0"/>
              </a:rPr>
            </a:br>
            <a:r>
              <a:rPr lang="en-CA" sz="2500" b="1">
                <a:solidFill>
                  <a:srgbClr val="00B0F0"/>
                </a:solidFill>
                <a:latin typeface="Arial"/>
                <a:cs typeface="Arial"/>
              </a:rPr>
              <a:t>Data for Monitoring Progress</a:t>
            </a:r>
          </a:p>
        </p:txBody>
      </p:sp>
      <p:pic>
        <p:nvPicPr>
          <p:cNvPr id="3" name="Content Placeholder 2">
            <a:extLst>
              <a:ext uri="{FF2B5EF4-FFF2-40B4-BE49-F238E27FC236}">
                <a16:creationId xmlns:a16="http://schemas.microsoft.com/office/drawing/2014/main" id="{CC414777-D167-1632-28DA-FA9D1FD02BBC}"/>
              </a:ext>
            </a:extLst>
          </p:cNvPr>
          <p:cNvPicPr>
            <a:picLocks noGrp="1" noChangeAspect="1"/>
          </p:cNvPicPr>
          <p:nvPr>
            <p:ph idx="1"/>
          </p:nvPr>
        </p:nvPicPr>
        <p:blipFill>
          <a:blip r:embed="rId2"/>
          <a:stretch>
            <a:fillRect/>
          </a:stretch>
        </p:blipFill>
        <p:spPr>
          <a:xfrm>
            <a:off x="2943224" y="1485749"/>
            <a:ext cx="5324475" cy="2842824"/>
          </a:xfrm>
          <a:prstGeom prst="rect">
            <a:avLst/>
          </a:prstGeom>
        </p:spPr>
      </p:pic>
    </p:spTree>
    <p:extLst>
      <p:ext uri="{BB962C8B-B14F-4D97-AF65-F5344CB8AC3E}">
        <p14:creationId xmlns:p14="http://schemas.microsoft.com/office/powerpoint/2010/main" val="29544475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2EEB3F74-6BE5-4471-89DF-0647D4227939}" vid="{F70AEDAD-B571-4901-8D73-7997833352F2}"/>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2EEB3F74-6BE5-4471-89DF-0647D4227939}" vid="{2FCCDE96-588E-4DC6-8964-3E27963DCA7C}"/>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2EEB3F74-6BE5-4471-89DF-0647D4227939}" vid="{738E6BE2-7E41-4290-A33D-F5739B0E6747}"/>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2EEB3F74-6BE5-4471-89DF-0647D4227939}" vid="{D8BE6662-BFE3-4A88-AA85-9312E2A8EC84}"/>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school-planning-engagement-2026-full  -  Read-Only" id="{2EEB3F74-6BE5-4471-89DF-0647D4227939}" vid="{3D19C54E-1153-4C14-AAEB-B794499207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86003687-1d09-454a-a0ea-ad8f1346a0cf">INSITE-1426687859-211</_dlc_DocId>
    <_dlc_DocIdUrl xmlns="86003687-1d09-454a-a0ea-ad8f1346a0cf">
      <Url>https://insite.cbe.ab.ca/system/leaders/community-engagement/_layouts/15/DocIdRedir.aspx?ID=INSITE-1426687859-211</Url>
      <Description>INSITE-1426687859-211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9D17A781B0F0C41A216E48D7DDD0843" ma:contentTypeVersion="4" ma:contentTypeDescription="Create a new document." ma:contentTypeScope="" ma:versionID="2d9459d37e09f9c8500ad1ccd174c4ef">
  <xsd:schema xmlns:xsd="http://www.w3.org/2001/XMLSchema" xmlns:xs="http://www.w3.org/2001/XMLSchema" xmlns:p="http://schemas.microsoft.com/office/2006/metadata/properties" xmlns:ns1="http://schemas.microsoft.com/sharepoint/v3" xmlns:ns2="86003687-1d09-454a-a0ea-ad8f1346a0cf" targetNamespace="http://schemas.microsoft.com/office/2006/metadata/properties" ma:root="true" ma:fieldsID="c06f32078b5b4954415a029ef20509d8" ns1:_="" ns2:_="">
    <xsd:import namespace="http://schemas.microsoft.com/sharepoint/v3"/>
    <xsd:import namespace="86003687-1d09-454a-a0ea-ad8f1346a0c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54797E-93BF-42D6-AB8D-720A5C0C0E8B}">
  <ds:schemaRefs>
    <ds:schemaRef ds:uri="http://schemas.microsoft.com/sharepoint/events"/>
  </ds:schemaRefs>
</ds:datastoreItem>
</file>

<file path=customXml/itemProps2.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3.xml><?xml version="1.0" encoding="utf-8"?>
<ds:datastoreItem xmlns:ds="http://schemas.openxmlformats.org/officeDocument/2006/customXml" ds:itemID="{EE437EC1-3823-4367-A256-C67E1E42D5A2}">
  <ds:schemaRefs>
    <ds:schemaRef ds:uri="86003687-1d09-454a-a0ea-ad8f1346a0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79DBBFB6-E9CF-4548-91AD-F55B66292828}">
  <ds:schemaRefs>
    <ds:schemaRef ds:uri="86003687-1d09-454a-a0ea-ad8f1346a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presentation-template-school-planning-engagement-2026-full</Template>
  <TotalTime>3</TotalTime>
  <Words>1507</Words>
  <Application>Microsoft Office PowerPoint</Application>
  <PresentationFormat>On-screen Show (16:9)</PresentationFormat>
  <Paragraphs>195</Paragraphs>
  <Slides>26</Slides>
  <Notes>20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2026 School Planning </vt:lpstr>
      <vt:lpstr> 2026 School Planning </vt:lpstr>
      <vt:lpstr> 2026 School Planning </vt:lpstr>
      <vt:lpstr>PowerPoint Presentation</vt:lpstr>
      <vt:lpstr>How is Our School Development Plan (SDP) Used?     </vt:lpstr>
      <vt:lpstr>School Development Plan (SDP) Goal</vt:lpstr>
      <vt:lpstr>School Development Plan (SDP) Outcomes </vt:lpstr>
      <vt:lpstr>School Development Plan (SDP)  Outcome Measures</vt:lpstr>
      <vt:lpstr>School Development Plan (SDP)   Data for Monitoring Progress</vt:lpstr>
      <vt:lpstr>School Development Plan (SDP) Actions</vt:lpstr>
      <vt:lpstr>School Development Plan (SDP) Actions</vt:lpstr>
      <vt:lpstr>Questions?</vt:lpstr>
      <vt:lpstr>Our School Budget</vt:lpstr>
      <vt:lpstr>Our 2025-26 School Budget</vt:lpstr>
      <vt:lpstr>PowerPoint Presentation</vt:lpstr>
      <vt:lpstr>PowerPoint Presentation</vt:lpstr>
      <vt:lpstr>PowerPoint Presentation</vt:lpstr>
      <vt:lpstr>Questions?</vt:lpstr>
      <vt:lpstr>Gathering Your Feedback</vt:lpstr>
      <vt:lpstr>Gathering Your Feedback</vt:lpstr>
      <vt:lpstr>Gathering Your Feedback</vt:lpstr>
      <vt:lpstr>Gathering Your Feedback</vt:lpstr>
      <vt:lpstr>Gathering Your Feedback</vt:lpstr>
      <vt:lpstr>Gathering Your Feedback</vt:lpstr>
      <vt:lpstr>Wrap-Up</vt:lpstr>
      <vt:lpstr>PowerPoint Presentation</vt:lpstr>
    </vt:vector>
  </TitlesOfParts>
  <Company>Calgary Board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Bartlett, Krista D</dc:creator>
  <cp:lastModifiedBy>Palinkas, Sarah D</cp:lastModifiedBy>
  <cp:revision>2</cp:revision>
  <dcterms:created xsi:type="dcterms:W3CDTF">2026-01-21T19:06:33Z</dcterms:created>
  <dcterms:modified xsi:type="dcterms:W3CDTF">2026-02-27T20:00:46Z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0x01010099D17A781B0F0C41A216E48D7DDD0843</vt:lpwstr>
  </property>
  <property fmtid="{D5CDD505-2E9C-101B-9397-08002B2CF9AE}" pid="3" name="_dlc_DocIdItemGuid">
    <vt:lpwstr>94f63dd7-1725-4e68-bc48-367c93029cde</vt:lpwstr>
  </property>
  <property fmtid="{D5CDD505-2E9C-101B-9397-08002B2CF9AE}" pid="4" name="MediaServiceImageTags">
    <vt:lpwstr/>
  </property>
</Properties>
</file>